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4" r:id="rId12"/>
    <p:sldId id="266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34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5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6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7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8.xlsx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9373665248365699E-2"/>
          <c:y val="4.4057617797775464E-2"/>
          <c:w val="0.91510360118028722"/>
          <c:h val="0.8528208973878296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</c:v>
                </c:pt>
              </c:strCache>
            </c:strRef>
          </c:tx>
          <c:spPr>
            <a:gradFill>
              <a:gsLst>
                <a:gs pos="85418">
                  <a:sysClr val="window" lastClr="FFFFFF">
                    <a:lumMod val="65000"/>
                  </a:sysClr>
                </a:gs>
                <a:gs pos="53736">
                  <a:srgbClr val="1F497D">
                    <a:lumMod val="40000"/>
                    <a:lumOff val="60000"/>
                  </a:srgbClr>
                </a:gs>
                <a:gs pos="20424">
                  <a:srgbClr val="002060"/>
                </a:gs>
                <a:gs pos="0">
                  <a:srgbClr val="1F497D">
                    <a:lumMod val="75000"/>
                  </a:srgbClr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path path="circle">
                <a:fillToRect l="100000" t="100000"/>
              </a:path>
            </a:gradFill>
            <a:ln w="12700">
              <a:solidFill>
                <a:sysClr val="windowText" lastClr="000000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c:spPr>
          <c:invertIfNegative val="0"/>
          <c:dLbls>
            <c:dLbl>
              <c:idx val="0"/>
              <c:layout>
                <c:manualLayout>
                  <c:x val="-2.4013179444775941E-2"/>
                  <c:y val="1.03282683690416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2958013814204089E-2"/>
                  <c:y val="1.4243431641498524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255468933976693E-3"/>
                  <c:y val="3.75973182466905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7.5106545723032465E-4"/>
                  <c:y val="5.2967761416822636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5.9309493414260424E-3"/>
                  <c:y val="-5.09489803523940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4.8142333856619569E-2"/>
                  <c:y val="3.06653713740327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 baseline="0">
                    <a:latin typeface="Georgia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  <c:pt idx="3">
                  <c:v>2017 год</c:v>
                </c:pt>
                <c:pt idx="4">
                  <c:v>2018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53778.3</c:v>
                </c:pt>
                <c:pt idx="1">
                  <c:v>52149.1</c:v>
                </c:pt>
                <c:pt idx="2">
                  <c:v>57803.7</c:v>
                </c:pt>
                <c:pt idx="3">
                  <c:v>58098.9</c:v>
                </c:pt>
                <c:pt idx="4">
                  <c:v>65283.3</c:v>
                </c:pt>
              </c:numCache>
            </c:numRef>
          </c:val>
          <c:shape val="cylinder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 </c:v>
                </c:pt>
              </c:strCache>
            </c:strRef>
          </c:tx>
          <c:spPr>
            <a:solidFill>
              <a:srgbClr val="0070C0"/>
            </a:solidFill>
            <a:ln w="19050">
              <a:solidFill>
                <a:sysClr val="windowText" lastClr="000000"/>
              </a:solidFill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dLbls>
            <c:dLbl>
              <c:idx val="0"/>
              <c:layout>
                <c:manualLayout>
                  <c:x val="5.3063881079619873E-2"/>
                  <c:y val="2.48961721879548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6698959419668865E-2"/>
                  <c:y val="3.8761515949704606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3282161581214663E-2"/>
                  <c:y val="2.07564188024692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1317715720317571E-2"/>
                  <c:y val="1.69574257763234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6.7281167390546168E-2"/>
                  <c:y val="2.55994762888511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5117739403453691E-2"/>
                  <c:y val="1.19061253706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latin typeface="Georgia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  <c:pt idx="3">
                  <c:v>2017 год</c:v>
                </c:pt>
                <c:pt idx="4">
                  <c:v>2018 год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65427.199999999997</c:v>
                </c:pt>
                <c:pt idx="1">
                  <c:v>56426.5</c:v>
                </c:pt>
                <c:pt idx="2">
                  <c:v>54292.800000000003</c:v>
                </c:pt>
                <c:pt idx="3">
                  <c:v>57650.5</c:v>
                </c:pt>
                <c:pt idx="4">
                  <c:v>64772.3</c:v>
                </c:pt>
              </c:numCache>
            </c:numRef>
          </c:val>
          <c:shape val="cylinder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 (-)/Профицит (+) 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ysClr val="windowText" lastClr="000000"/>
              </a:solidFill>
            </a:ln>
          </c:spPr>
          <c:invertIfNegative val="0"/>
          <c:dLbls>
            <c:dLbl>
              <c:idx val="0"/>
              <c:layout>
                <c:manualLayout>
                  <c:x val="-5.3722593359195867E-2"/>
                  <c:y val="6.67531315085946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4682239664577951E-2"/>
                  <c:y val="7.25952102188075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23901034206179E-2"/>
                  <c:y val="5.86051336176322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3706764214801845E-2"/>
                  <c:y val="3.39107620520796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8632009575392937E-2"/>
                  <c:y val="3.59513499906480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 i="0" baseline="0">
                    <a:latin typeface="Georgia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  <c:pt idx="3">
                  <c:v>2017 год</c:v>
                </c:pt>
                <c:pt idx="4">
                  <c:v>2018 год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-11648.9</c:v>
                </c:pt>
                <c:pt idx="1">
                  <c:v>-4277.3999999999996</c:v>
                </c:pt>
                <c:pt idx="2">
                  <c:v>3510.9</c:v>
                </c:pt>
                <c:pt idx="3">
                  <c:v>448.4</c:v>
                </c:pt>
                <c:pt idx="4" formatCode="0.0">
                  <c:v>511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84061568"/>
        <c:axId val="84079744"/>
        <c:axId val="0"/>
      </c:bar3DChart>
      <c:dateAx>
        <c:axId val="84061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050" b="1">
                <a:latin typeface="Georgia" pitchFamily="18" charset="0"/>
                <a:cs typeface="Times New Roman" pitchFamily="18" charset="0"/>
              </a:defRPr>
            </a:pPr>
            <a:endParaRPr lang="ru-RU"/>
          </a:p>
        </c:txPr>
        <c:crossAx val="84079744"/>
        <c:crosses val="autoZero"/>
        <c:auto val="0"/>
        <c:lblOffset val="100"/>
        <c:baseTimeUnit val="days"/>
      </c:dateAx>
      <c:valAx>
        <c:axId val="840797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Georgia" pitchFamily="18" charset="0"/>
                <a:cs typeface="Times New Roman" pitchFamily="18" charset="0"/>
              </a:defRPr>
            </a:pPr>
            <a:endParaRPr lang="ru-RU"/>
          </a:p>
        </c:txPr>
        <c:crossAx val="84061568"/>
        <c:crosses val="autoZero"/>
        <c:crossBetween val="between"/>
      </c:valAx>
      <c:spPr>
        <a:noFill/>
      </c:spPr>
    </c:plotArea>
    <c:legend>
      <c:legendPos val="b"/>
      <c:layout>
        <c:manualLayout>
          <c:xMode val="edge"/>
          <c:yMode val="edge"/>
          <c:x val="0.10499274547203338"/>
          <c:y val="0.90058799468248285"/>
          <c:w val="0.57262320470810713"/>
          <c:h val="7.3437979343491153E-2"/>
        </c:manualLayout>
      </c:layout>
      <c:overlay val="0"/>
      <c:txPr>
        <a:bodyPr/>
        <a:lstStyle/>
        <a:p>
          <a:pPr>
            <a:defRPr sz="1200" b="1">
              <a:latin typeface="Georgia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323132369647824"/>
          <c:y val="3.8023951459508855E-2"/>
          <c:w val="0.73286398958072752"/>
          <c:h val="0.9619760485404911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 w="15875">
              <a:solidFill>
                <a:sysClr val="windowText" lastClr="000000"/>
              </a:solidFill>
            </a:ln>
            <a:effectLst>
              <a:outerShdw blurRad="50800" dist="50800" dir="5400000" algn="ctr" rotWithShape="0">
                <a:schemeClr val="bg1">
                  <a:alpha val="9000"/>
                </a:schemeClr>
              </a:outerShdw>
            </a:effectLst>
            <a:scene3d>
              <a:camera prst="orthographicFront"/>
              <a:lightRig rig="threePt" dir="t"/>
            </a:scene3d>
            <a:sp3d/>
          </c:spPr>
          <c:explosion val="46"/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5875">
                <a:solidFill>
                  <a:sysClr val="windowText" lastClr="000000"/>
                </a:solidFill>
              </a:ln>
              <a:effectLst>
                <a:outerShdw blurRad="50800" dist="50800" dir="5400000" algn="ctr" rotWithShape="0">
                  <a:schemeClr val="bg1">
                    <a:alpha val="9000"/>
                  </a:schemeClr>
                </a:outerShdw>
              </a:effectLst>
              <a:scene3d>
                <a:camera prst="orthographicFront"/>
                <a:lightRig rig="threePt" dir="t"/>
              </a:scene3d>
              <a:sp3d/>
            </c:spPr>
          </c:dPt>
          <c:dPt>
            <c:idx val="3"/>
            <c:bubble3D val="0"/>
            <c:spPr>
              <a:solidFill>
                <a:srgbClr val="00B0F0"/>
              </a:solidFill>
              <a:ln w="15875">
                <a:solidFill>
                  <a:sysClr val="windowText" lastClr="000000"/>
                </a:solidFill>
              </a:ln>
              <a:effectLst>
                <a:outerShdw blurRad="50800" dist="50800" dir="5400000" algn="ctr" rotWithShape="0">
                  <a:schemeClr val="bg1">
                    <a:alpha val="9000"/>
                  </a:schemeClr>
                </a:outerShdw>
              </a:effectLst>
              <a:scene3d>
                <a:camera prst="orthographicFront"/>
                <a:lightRig rig="threePt" dir="t"/>
              </a:scene3d>
              <a:sp3d prstMaterial="flat"/>
            </c:spPr>
          </c:dPt>
          <c:dPt>
            <c:idx val="4"/>
            <c:bubble3D val="0"/>
            <c:explosion val="47"/>
            <c:spPr>
              <a:solidFill>
                <a:srgbClr val="00B050"/>
              </a:solidFill>
              <a:ln w="15875">
                <a:solidFill>
                  <a:sysClr val="windowText" lastClr="000000"/>
                </a:solidFill>
              </a:ln>
              <a:effectLst>
                <a:outerShdw blurRad="50800" dist="50800" dir="5400000" algn="ctr" rotWithShape="0">
                  <a:schemeClr val="bg1">
                    <a:alpha val="9000"/>
                  </a:schemeClr>
                </a:outerShdw>
              </a:effectLst>
              <a:scene3d>
                <a:camera prst="orthographicFront"/>
                <a:lightRig rig="threePt" dir="t"/>
              </a:scene3d>
              <a:sp3d/>
            </c:spPr>
          </c:dPt>
          <c:dPt>
            <c:idx val="5"/>
            <c:bubble3D val="0"/>
            <c:spPr>
              <a:solidFill>
                <a:srgbClr val="002060"/>
              </a:solidFill>
              <a:ln w="15875">
                <a:solidFill>
                  <a:sysClr val="windowText" lastClr="000000"/>
                </a:solidFill>
              </a:ln>
              <a:effectLst>
                <a:outerShdw blurRad="50800" dist="50800" dir="5400000" algn="ctr" rotWithShape="0">
                  <a:schemeClr val="bg1">
                    <a:alpha val="9000"/>
                  </a:schemeClr>
                </a:outerShdw>
              </a:effectLst>
              <a:scene3d>
                <a:camera prst="orthographicFront"/>
                <a:lightRig rig="threePt" dir="t"/>
              </a:scene3d>
              <a:sp3d/>
            </c:spPr>
          </c:dPt>
          <c:dPt>
            <c:idx val="6"/>
            <c:bubble3D val="0"/>
            <c:spPr>
              <a:solidFill>
                <a:srgbClr val="FFFF00"/>
              </a:solidFill>
              <a:ln w="15875">
                <a:solidFill>
                  <a:sysClr val="windowText" lastClr="000000"/>
                </a:solidFill>
              </a:ln>
              <a:effectLst>
                <a:outerShdw blurRad="50800" dist="50800" dir="5400000" algn="ctr" rotWithShape="0">
                  <a:schemeClr val="bg1">
                    <a:alpha val="9000"/>
                  </a:scheme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7"/>
            <c:bubble3D val="0"/>
            <c:spPr>
              <a:solidFill>
                <a:srgbClr val="7030A0"/>
              </a:solidFill>
              <a:ln w="15875">
                <a:solidFill>
                  <a:sysClr val="windowText" lastClr="000000"/>
                </a:solidFill>
              </a:ln>
              <a:effectLst>
                <a:outerShdw blurRad="50800" dist="50800" dir="5400000" algn="ctr" rotWithShape="0">
                  <a:schemeClr val="bg1">
                    <a:alpha val="9000"/>
                  </a:schemeClr>
                </a:outerShdw>
              </a:effectLst>
              <a:scene3d>
                <a:camera prst="orthographicFront"/>
                <a:lightRig rig="threePt" dir="t"/>
              </a:scene3d>
              <a:sp3d/>
            </c:spPr>
          </c:dPt>
          <c:dPt>
            <c:idx val="8"/>
            <c:bubble3D val="0"/>
            <c:spPr>
              <a:solidFill>
                <a:srgbClr val="FF0000"/>
              </a:solidFill>
              <a:ln w="15875">
                <a:solidFill>
                  <a:sysClr val="windowText" lastClr="000000"/>
                </a:solidFill>
              </a:ln>
              <a:effectLst>
                <a:outerShdw blurRad="50800" dist="50800" dir="5400000" algn="ctr" rotWithShape="0">
                  <a:schemeClr val="bg1">
                    <a:alpha val="9000"/>
                  </a:schemeClr>
                </a:outerShdw>
              </a:effectLst>
              <a:scene3d>
                <a:camera prst="orthographicFront"/>
                <a:lightRig rig="threePt" dir="t"/>
              </a:scene3d>
              <a:sp3d/>
            </c:spPr>
          </c:dPt>
          <c:dPt>
            <c:idx val="9"/>
            <c:bubble3D val="0"/>
            <c:spPr>
              <a:solidFill>
                <a:srgbClr val="FFC000"/>
              </a:solidFill>
              <a:ln w="15875">
                <a:solidFill>
                  <a:sysClr val="windowText" lastClr="000000"/>
                </a:solidFill>
              </a:ln>
              <a:effectLst>
                <a:outerShdw blurRad="50800" dist="50800" dir="5400000" algn="ctr" rotWithShape="0">
                  <a:schemeClr val="bg1">
                    <a:alpha val="9000"/>
                  </a:scheme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11"/>
            <c:bubble3D val="0"/>
            <c:spPr>
              <a:solidFill>
                <a:srgbClr val="C0504D">
                  <a:lumMod val="40000"/>
                  <a:lumOff val="60000"/>
                </a:srgbClr>
              </a:solidFill>
              <a:ln w="15875">
                <a:solidFill>
                  <a:sysClr val="windowText" lastClr="000000"/>
                </a:solidFill>
              </a:ln>
              <a:effectLst>
                <a:outerShdw blurRad="50800" dist="50800" dir="5400000" algn="ctr" rotWithShape="0">
                  <a:schemeClr val="bg1">
                    <a:alpha val="9000"/>
                  </a:schemeClr>
                </a:outerShdw>
              </a:effectLst>
              <a:scene3d>
                <a:camera prst="orthographicFront"/>
                <a:lightRig rig="threePt" dir="t"/>
              </a:scene3d>
              <a:sp3d/>
            </c:spPr>
          </c:dPt>
          <c:dLbls>
            <c:dLbl>
              <c:idx val="0"/>
              <c:layout>
                <c:manualLayout>
                  <c:x val="0.13824248022621141"/>
                  <c:y val="-0.1303780838273659"/>
                </c:manualLayout>
              </c:layout>
              <c:tx>
                <c:rich>
                  <a:bodyPr/>
                  <a:lstStyle/>
                  <a:p>
                    <a:r>
                      <a:rPr lang="ru-RU" sz="1200">
                        <a:latin typeface="Georgia" pitchFamily="18" charset="0"/>
                      </a:rPr>
                      <a:t>Общегосударствен-ные вопросы; 8,0</a:t>
                    </a:r>
                    <a:endParaRPr lang="ru-RU"/>
                  </a:p>
                </c:rich>
              </c:tx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7427286305105885"/>
                  <c:y val="-5.4408445915647925E-2"/>
                </c:manualLayout>
              </c:layout>
              <c:tx>
                <c:rich>
                  <a:bodyPr/>
                  <a:lstStyle/>
                  <a:p>
                    <a:r>
                      <a:rPr lang="ru-RU" sz="1200">
                        <a:latin typeface="Georgia" pitchFamily="18" charset="0"/>
                      </a:rPr>
                      <a:t>Национальная оборона; 0,1</a:t>
                    </a:r>
                    <a:endParaRPr lang="ru-RU"/>
                  </a:p>
                </c:rich>
              </c:tx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380631919351703"/>
                  <c:y val="0.13182100625480164"/>
                </c:manualLayout>
              </c:layout>
              <c:tx>
                <c:rich>
                  <a:bodyPr/>
                  <a:lstStyle/>
                  <a:p>
                    <a:r>
                      <a:rPr lang="ru-RU" sz="1200">
                        <a:latin typeface="Georgia" pitchFamily="18" charset="0"/>
                      </a:rPr>
                      <a:t>Национальная безопасность и правоохранитель-ная деятельность; 1,8</a:t>
                    </a:r>
                    <a:endParaRPr lang="ru-RU"/>
                  </a:p>
                </c:rich>
              </c:tx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2527457879597696E-2"/>
                  <c:y val="0.14284401108924655"/>
                </c:manualLayout>
              </c:layout>
              <c:tx>
                <c:rich>
                  <a:bodyPr/>
                  <a:lstStyle/>
                  <a:p>
                    <a:r>
                      <a:rPr lang="ru-RU" sz="1200">
                        <a:latin typeface="Georgia" pitchFamily="18" charset="0"/>
                      </a:rPr>
                      <a:t>Национальная экономика; 15,0</a:t>
                    </a:r>
                    <a:endParaRPr lang="ru-RU"/>
                  </a:p>
                </c:rich>
              </c:tx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7.8993239102465324E-3"/>
                  <c:y val="0.12758287901076595"/>
                </c:manualLayout>
              </c:layout>
              <c:tx>
                <c:rich>
                  <a:bodyPr/>
                  <a:lstStyle/>
                  <a:p>
                    <a:r>
                      <a:rPr lang="ru-RU" sz="1200">
                        <a:latin typeface="Georgia" pitchFamily="18" charset="0"/>
                      </a:rPr>
                      <a:t>Жилищно-коммунальное хозяйство</a:t>
                    </a:r>
                    <a:r>
                      <a:rPr lang="en-US" sz="1200">
                        <a:latin typeface="Georgia" pitchFamily="18" charset="0"/>
                      </a:rPr>
                      <a:t>;</a:t>
                    </a:r>
                    <a:r>
                      <a:rPr lang="ru-RU" sz="1200">
                        <a:latin typeface="Georgia" pitchFamily="18" charset="0"/>
                      </a:rPr>
                      <a:t> 11,3</a:t>
                    </a:r>
                    <a:endParaRPr lang="ru-RU"/>
                  </a:p>
                </c:rich>
              </c:tx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7.205550189763861E-2"/>
                  <c:y val="0.15058885692754354"/>
                </c:manualLayout>
              </c:layout>
              <c:tx>
                <c:rich>
                  <a:bodyPr/>
                  <a:lstStyle/>
                  <a:p>
                    <a:r>
                      <a:rPr lang="ru-RU" sz="1200">
                        <a:latin typeface="Georgia" pitchFamily="18" charset="0"/>
                      </a:rPr>
                      <a:t>Охрана окружающей среды; 0,1</a:t>
                    </a:r>
                    <a:endParaRPr lang="ru-RU"/>
                  </a:p>
                </c:rich>
              </c:tx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12175058265523378"/>
                  <c:y val="0.13433723127405611"/>
                </c:manualLayout>
              </c:layout>
              <c:tx>
                <c:rich>
                  <a:bodyPr/>
                  <a:lstStyle/>
                  <a:p>
                    <a:r>
                      <a:rPr lang="ru-RU" sz="1200">
                        <a:latin typeface="Georgia" pitchFamily="18" charset="0"/>
                      </a:rPr>
                      <a:t>Образование;26,3</a:t>
                    </a:r>
                    <a:endParaRPr lang="ru-RU"/>
                  </a:p>
                </c:rich>
              </c:tx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.2270988707347929"/>
                  <c:y val="0.20630354994023423"/>
                </c:manualLayout>
              </c:layout>
              <c:tx>
                <c:rich>
                  <a:bodyPr/>
                  <a:lstStyle/>
                  <a:p>
                    <a:r>
                      <a:rPr lang="ru-RU" sz="1200">
                        <a:latin typeface="Georgia" pitchFamily="18" charset="0"/>
                      </a:rPr>
                      <a:t>Культура, кинематография; 3,5</a:t>
                    </a:r>
                    <a:endParaRPr lang="ru-RU"/>
                  </a:p>
                </c:rich>
              </c:tx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"/>
                  <c:y val="0.20427114524089024"/>
                </c:manualLayout>
              </c:layout>
              <c:tx>
                <c:rich>
                  <a:bodyPr/>
                  <a:lstStyle/>
                  <a:p>
                    <a:r>
                      <a:rPr lang="ru-RU" sz="1200">
                        <a:latin typeface="Georgia" pitchFamily="18" charset="0"/>
                      </a:rPr>
                      <a:t>Здравоохранение; 7,0</a:t>
                    </a:r>
                    <a:endParaRPr lang="ru-RU"/>
                  </a:p>
                </c:rich>
              </c:tx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5.0524852077367746E-2"/>
                  <c:y val="6.0528080547944514E-2"/>
                </c:manualLayout>
              </c:layout>
              <c:tx>
                <c:rich>
                  <a:bodyPr/>
                  <a:lstStyle/>
                  <a:p>
                    <a:r>
                      <a:rPr lang="ru-RU" sz="1200">
                        <a:latin typeface="Georgia" pitchFamily="18" charset="0"/>
                      </a:rPr>
                      <a:t>Социальная политика; 24,1</a:t>
                    </a:r>
                    <a:endParaRPr lang="ru-RU"/>
                  </a:p>
                </c:rich>
              </c:tx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0.2280986476413015"/>
                  <c:y val="1.9781771235592296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0.1594533851077479"/>
                  <c:y val="-0.1227044049991768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>
                        <a:latin typeface="Georgia" pitchFamily="18" charset="0"/>
                      </a:rPr>
                      <a:t>Средства массовой информации; 0,2</a:t>
                    </a:r>
                    <a:endParaRPr lang="ru-RU" dirty="0"/>
                  </a:p>
                </c:rich>
              </c:tx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6.1258314488354337E-2"/>
                  <c:y val="-7.7749393307035494E-2"/>
                </c:manualLayout>
              </c:layout>
              <c:tx>
                <c:rich>
                  <a:bodyPr/>
                  <a:lstStyle/>
                  <a:p>
                    <a:r>
                      <a:rPr lang="ru-RU" sz="1200">
                        <a:latin typeface="Georgia" pitchFamily="18" charset="0"/>
                      </a:rPr>
                      <a:t>Обслуживание государственного и муниципального долга; 1,3</a:t>
                    </a:r>
                    <a:endParaRPr lang="ru-RU"/>
                  </a:p>
                </c:rich>
              </c:tx>
              <c:showLegendKey val="1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 baseline="0">
                    <a:latin typeface="Georgia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Лист1!$A$2:$A$14</c:f>
              <c:strCache>
                <c:ptCount val="13"/>
                <c:pt idx="0">
                  <c:v>Общегосударственные вопросы </c:v>
                </c:pt>
                <c:pt idx="1">
                  <c:v>Национальная оборона 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 </c:v>
                </c:pt>
                <c:pt idx="6">
                  <c:v>Образование </c:v>
                </c:pt>
                <c:pt idx="7">
                  <c:v>Культура,кинематография </c:v>
                </c:pt>
                <c:pt idx="8">
                  <c:v>Здравоохранение </c:v>
                </c:pt>
                <c:pt idx="9">
                  <c:v>Социальная политика </c:v>
                </c:pt>
                <c:pt idx="10">
                  <c:v>Физическая культура и спорт</c:v>
                </c:pt>
                <c:pt idx="11">
                  <c:v>Средства массовой информации </c:v>
                </c:pt>
                <c:pt idx="12">
                  <c:v>Обслуживание государственного и муниципального долга 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8</c:v>
                </c:pt>
                <c:pt idx="1">
                  <c:v>0.1</c:v>
                </c:pt>
                <c:pt idx="2">
                  <c:v>1.8</c:v>
                </c:pt>
                <c:pt idx="3">
                  <c:v>15</c:v>
                </c:pt>
                <c:pt idx="4">
                  <c:v>11.3</c:v>
                </c:pt>
                <c:pt idx="5">
                  <c:v>0.1</c:v>
                </c:pt>
                <c:pt idx="6">
                  <c:v>26.3</c:v>
                </c:pt>
                <c:pt idx="7">
                  <c:v>3.5</c:v>
                </c:pt>
                <c:pt idx="8">
                  <c:v>7</c:v>
                </c:pt>
                <c:pt idx="9">
                  <c:v>24.1</c:v>
                </c:pt>
                <c:pt idx="10">
                  <c:v>1.3</c:v>
                </c:pt>
                <c:pt idx="11">
                  <c:v>0.2</c:v>
                </c:pt>
                <c:pt idx="12">
                  <c:v>1.3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  <a:scene3d>
          <a:camera prst="orthographicFront"/>
          <a:lightRig rig="threePt" dir="t"/>
        </a:scene3d>
        <a:sp3d prstMaterial="clear"/>
      </c:spPr>
    </c:plotArea>
    <c:plotVisOnly val="1"/>
    <c:dispBlanksAs val="zero"/>
    <c:showDLblsOverMax val="0"/>
  </c:chart>
  <c:spPr>
    <a:noFill/>
    <a:ln>
      <a:noFill/>
    </a:ln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7708210016737672E-2"/>
          <c:y val="4.4057617797775464E-2"/>
          <c:w val="0.92600776598592871"/>
          <c:h val="0.8528208973878296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gradFill>
              <a:gsLst>
                <a:gs pos="85418">
                  <a:srgbClr val="7030A0"/>
                </a:gs>
                <a:gs pos="53736">
                  <a:srgbClr val="8064A2">
                    <a:lumMod val="75000"/>
                  </a:srgbClr>
                </a:gs>
                <a:gs pos="20424">
                  <a:srgbClr val="002060"/>
                </a:gs>
                <a:gs pos="0">
                  <a:srgbClr val="C00000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path path="circle">
                <a:fillToRect l="100000" t="100000"/>
              </a:path>
            </a:gradFill>
            <a:ln w="12700">
              <a:solidFill>
                <a:sysClr val="windowText" lastClr="000000"/>
              </a:solidFill>
            </a:ln>
            <a:effectLst>
              <a:innerShdw blurRad="63500" dist="50800">
                <a:prstClr val="black">
                  <a:alpha val="50000"/>
                </a:prstClr>
              </a:innerShdw>
            </a:effectLst>
          </c:spPr>
          <c:invertIfNegative val="0"/>
          <c:dLbls>
            <c:dLbl>
              <c:idx val="0"/>
              <c:layout>
                <c:manualLayout>
                  <c:x val="3.5432196969007089E-2"/>
                  <c:y val="-7.33356015998222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393790944904118E-2"/>
                  <c:y val="1.984848905677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1862899005756148E-2"/>
                  <c:y val="1.29893990523911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7202825685108265E-2"/>
                  <c:y val="9.38089950122418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7676609105180531E-2"/>
                  <c:y val="1.26287623138016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5.7013018589919987E-2"/>
                  <c:y val="2.56915898233529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latin typeface="Georgia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  <c:pt idx="4">
                  <c:v>2017 год</c:v>
                </c:pt>
                <c:pt idx="5">
                  <c:v>2018 год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-12037.6</c:v>
                </c:pt>
                <c:pt idx="1">
                  <c:v>-14213.7</c:v>
                </c:pt>
                <c:pt idx="2">
                  <c:v>-6921.2</c:v>
                </c:pt>
                <c:pt idx="3">
                  <c:v>-2721.9</c:v>
                </c:pt>
                <c:pt idx="4">
                  <c:v>-3000.9</c:v>
                </c:pt>
                <c:pt idx="5">
                  <c:v>-2911.3</c:v>
                </c:pt>
              </c:numCache>
            </c:numRef>
          </c:val>
          <c:shape val="cylinder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отчет</c:v>
                </c:pt>
              </c:strCache>
            </c:strRef>
          </c:tx>
          <c:spPr>
            <a:solidFill>
              <a:srgbClr val="00B050"/>
            </a:solidFill>
            <a:ln w="19050">
              <a:solidFill>
                <a:sysClr val="windowText" lastClr="000000"/>
              </a:solidFill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dLbls>
            <c:dLbl>
              <c:idx val="0"/>
              <c:layout>
                <c:manualLayout>
                  <c:x val="3.1981533017278588E-2"/>
                  <c:y val="3.0069575602710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1048203205108356E-2"/>
                  <c:y val="5.3272553049661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4967854209277295E-2"/>
                  <c:y val="7.41809937784690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7712508264109091E-2"/>
                  <c:y val="2.08049800022219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5685329134649885E-2"/>
                  <c:y val="2.60169008999000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4.026328586441226E-2"/>
                  <c:y val="3.71663565159426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  <c:pt idx="4">
                  <c:v>2017 год</c:v>
                </c:pt>
                <c:pt idx="5">
                  <c:v>2018 год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-2813.2</c:v>
                </c:pt>
                <c:pt idx="1">
                  <c:v>-11348.9</c:v>
                </c:pt>
                <c:pt idx="2">
                  <c:v>-4277.3999999999996</c:v>
                </c:pt>
                <c:pt idx="3">
                  <c:v>3510.9</c:v>
                </c:pt>
                <c:pt idx="4">
                  <c:v>448.4</c:v>
                </c:pt>
                <c:pt idx="5" formatCode="0.0">
                  <c:v>511</c:v>
                </c:pt>
              </c:numCache>
            </c:numRef>
          </c:val>
          <c:shape val="cylinder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424640"/>
        <c:axId val="7430528"/>
        <c:axId val="0"/>
      </c:bar3DChart>
      <c:dateAx>
        <c:axId val="7424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050" b="1">
                <a:latin typeface="Georgia" pitchFamily="18" charset="0"/>
                <a:cs typeface="Times New Roman" pitchFamily="18" charset="0"/>
              </a:defRPr>
            </a:pPr>
            <a:endParaRPr lang="ru-RU"/>
          </a:p>
        </c:txPr>
        <c:crossAx val="7430528"/>
        <c:crosses val="autoZero"/>
        <c:auto val="0"/>
        <c:lblOffset val="100"/>
        <c:baseTimeUnit val="days"/>
      </c:dateAx>
      <c:valAx>
        <c:axId val="74305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Georgia" pitchFamily="18" charset="0"/>
                <a:cs typeface="Times New Roman" pitchFamily="18" charset="0"/>
              </a:defRPr>
            </a:pPr>
            <a:endParaRPr lang="ru-RU"/>
          </a:p>
        </c:txPr>
        <c:crossAx val="7424640"/>
        <c:crosses val="autoZero"/>
        <c:crossBetween val="between"/>
      </c:valAx>
      <c:spPr>
        <a:noFill/>
        <a:ln>
          <a:noFill/>
        </a:ln>
        <a:effectLst>
          <a:glow rad="127000">
            <a:srgbClr val="4BACC6">
              <a:lumMod val="40000"/>
              <a:lumOff val="60000"/>
            </a:srgbClr>
          </a:glow>
        </a:effectLst>
      </c:spPr>
    </c:plotArea>
    <c:legend>
      <c:legendPos val="b"/>
      <c:layout>
        <c:manualLayout>
          <c:xMode val="edge"/>
          <c:yMode val="edge"/>
          <c:x val="3.3105725046943778E-2"/>
          <c:y val="0.94937281274302854"/>
          <c:w val="0.21963748108133702"/>
          <c:h val="3.7399490334407287E-2"/>
        </c:manualLayout>
      </c:layout>
      <c:overlay val="0"/>
      <c:txPr>
        <a:bodyPr/>
        <a:lstStyle/>
        <a:p>
          <a:pPr>
            <a:defRPr b="1">
              <a:latin typeface="Georgia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  <c:spPr>
        <a:solidFill>
          <a:schemeClr val="accent6">
            <a:lumMod val="20000"/>
            <a:lumOff val="80000"/>
          </a:schemeClr>
        </a:solidFill>
      </c:spPr>
    </c:floor>
    <c:sideWall>
      <c:thickness val="0"/>
      <c:spPr>
        <a:solidFill>
          <a:srgbClr val="4F81BD">
            <a:lumMod val="20000"/>
            <a:lumOff val="80000"/>
          </a:srgbClr>
        </a:solidFill>
      </c:spPr>
    </c:sideWall>
    <c:backWall>
      <c:thickness val="0"/>
      <c:spPr>
        <a:solidFill>
          <a:srgbClr val="4F81BD">
            <a:lumMod val="20000"/>
            <a:lumOff val="80000"/>
          </a:srgbClr>
        </a:solidFill>
      </c:spPr>
    </c:backWall>
    <c:plotArea>
      <c:layout>
        <c:manualLayout>
          <c:layoutTarget val="inner"/>
          <c:xMode val="edge"/>
          <c:yMode val="edge"/>
          <c:x val="8.2753623188405803E-2"/>
          <c:y val="1.6208551620290512E-2"/>
          <c:w val="0.90960776642050201"/>
          <c:h val="0.8166979127609048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Доходы, всего</c:v>
                </c:pt>
              </c:strCache>
            </c:strRef>
          </c:tx>
          <c:spPr>
            <a:gradFill>
              <a:gsLst>
                <a:gs pos="85418">
                  <a:srgbClr val="7030A0"/>
                </a:gs>
                <a:gs pos="53736">
                  <a:srgbClr val="8064A2">
                    <a:lumMod val="75000"/>
                  </a:srgbClr>
                </a:gs>
                <a:gs pos="20424">
                  <a:srgbClr val="002060"/>
                </a:gs>
                <a:gs pos="0">
                  <a:srgbClr val="C00000"/>
                </a:gs>
                <a:gs pos="12000">
                  <a:srgbClr val="E6D78A"/>
                </a:gs>
                <a:gs pos="30000">
                  <a:srgbClr val="C7AC4C"/>
                </a:gs>
                <a:gs pos="45000">
                  <a:srgbClr val="E6D78A"/>
                </a:gs>
                <a:gs pos="77000">
                  <a:srgbClr val="C7AC4C"/>
                </a:gs>
                <a:gs pos="100000">
                  <a:srgbClr val="E6DCAC"/>
                </a:gs>
              </a:gsLst>
              <a:path path="circle">
                <a:fillToRect l="100000" t="100000"/>
              </a:path>
            </a:gradFill>
            <a:ln w="12700">
              <a:solidFill>
                <a:sysClr val="windowText" lastClr="000000"/>
              </a:solidFill>
            </a:ln>
          </c:spPr>
          <c:invertIfNegative val="0"/>
          <c:dLbls>
            <c:dLbl>
              <c:idx val="0"/>
              <c:layout>
                <c:manualLayout>
                  <c:x val="1.5843669699782462E-2"/>
                  <c:y val="-3.6804812852119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15295428741844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5035990624697611E-2"/>
                  <c:y val="-2.78081551848987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3988242234302486E-2"/>
                  <c:y val="1.20921747443028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5.1911928592730562E-2"/>
                  <c:y val="9.06913105822718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5.6064882880149013E-2"/>
                  <c:y val="1.81382621164542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latin typeface="Georgia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43982.8</c:v>
                </c:pt>
                <c:pt idx="1">
                  <c:v>66775.100000000006</c:v>
                </c:pt>
                <c:pt idx="2">
                  <c:v>45987.8</c:v>
                </c:pt>
                <c:pt idx="3">
                  <c:v>44035.5</c:v>
                </c:pt>
                <c:pt idx="4">
                  <c:v>48534.1</c:v>
                </c:pt>
                <c:pt idx="5">
                  <c:v>49062.9</c:v>
                </c:pt>
                <c:pt idx="6">
                  <c:v>53652.800000000003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Налоговые  и неналоговые доходы</c:v>
                </c:pt>
              </c:strCache>
            </c:strRef>
          </c:tx>
          <c:spPr>
            <a:solidFill>
              <a:srgbClr val="7030A0"/>
            </a:solidFill>
            <a:ln w="12700">
              <a:solidFill>
                <a:sysClr val="windowText" lastClr="000000"/>
              </a:solidFill>
            </a:ln>
          </c:spPr>
          <c:invertIfNegative val="0"/>
          <c:dLbls>
            <c:dLbl>
              <c:idx val="0"/>
              <c:layout>
                <c:manualLayout>
                  <c:x val="3.3223634299347563E-2"/>
                  <c:y val="-3.02304368607571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530011144305678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738317757009345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322363429934756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8030608606212213E-2"/>
                  <c:y val="-4.57864119515502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4.1757681046191999E-2"/>
                  <c:y val="-8.82850366023587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5.8144577722177251E-2"/>
                  <c:y val="9.07029478458049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latin typeface="Georgia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26464.400000000001</c:v>
                </c:pt>
                <c:pt idx="1">
                  <c:v>26541.1</c:v>
                </c:pt>
                <c:pt idx="2">
                  <c:v>28781.200000000001</c:v>
                </c:pt>
                <c:pt idx="3">
                  <c:v>31969.599999999999</c:v>
                </c:pt>
                <c:pt idx="4">
                  <c:v>35267.699999999997</c:v>
                </c:pt>
                <c:pt idx="5">
                  <c:v>38174.300000000003</c:v>
                </c:pt>
                <c:pt idx="6" formatCode="0.0">
                  <c:v>39566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ysClr val="windowText" lastClr="000000"/>
              </a:solidFill>
            </a:ln>
          </c:spPr>
          <c:invertIfNegative val="0"/>
          <c:dLbls>
            <c:dLbl>
              <c:idx val="0"/>
              <c:layout>
                <c:manualLayout>
                  <c:x val="2.7762372281216065E-2"/>
                  <c:y val="-1.00552749828332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222775426386317E-2"/>
                  <c:y val="-9.72565966565963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907580477673935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9070680011929115E-2"/>
                  <c:y val="3.02304368607571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907068001192911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9070735316963883E-2"/>
                  <c:y val="3.02414579129989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3.1147157155638337E-2"/>
                  <c:y val="-6.04608737215143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latin typeface="Georgia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17518.5</c:v>
                </c:pt>
                <c:pt idx="1">
                  <c:v>40234.1</c:v>
                </c:pt>
                <c:pt idx="2">
                  <c:v>17206.599999999999</c:v>
                </c:pt>
                <c:pt idx="3">
                  <c:v>12065.9</c:v>
                </c:pt>
                <c:pt idx="4">
                  <c:v>13266.4</c:v>
                </c:pt>
                <c:pt idx="5">
                  <c:v>10888.6</c:v>
                </c:pt>
                <c:pt idx="6">
                  <c:v>14086.8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4376704"/>
        <c:axId val="94378624"/>
        <c:axId val="0"/>
      </c:bar3DChart>
      <c:catAx>
        <c:axId val="94376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 b="1">
                <a:latin typeface="Georgia" pitchFamily="18" charset="0"/>
                <a:cs typeface="Times New Roman" pitchFamily="18" charset="0"/>
              </a:defRPr>
            </a:pPr>
            <a:endParaRPr lang="ru-RU"/>
          </a:p>
        </c:txPr>
        <c:crossAx val="94378624"/>
        <c:crosses val="autoZero"/>
        <c:auto val="1"/>
        <c:lblAlgn val="ctr"/>
        <c:lblOffset val="100"/>
        <c:noMultiLvlLbl val="0"/>
      </c:catAx>
      <c:valAx>
        <c:axId val="943786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Georgia" pitchFamily="18" charset="0"/>
                <a:cs typeface="Times New Roman" pitchFamily="18" charset="0"/>
              </a:defRPr>
            </a:pPr>
            <a:endParaRPr lang="ru-RU"/>
          </a:p>
        </c:txPr>
        <c:crossAx val="94376704"/>
        <c:crosses val="autoZero"/>
        <c:crossBetween val="between"/>
        <c:majorUnit val="5000"/>
        <c:minorUnit val="1000"/>
      </c:valAx>
    </c:plotArea>
    <c:legend>
      <c:legendPos val="r"/>
      <c:layout>
        <c:manualLayout>
          <c:xMode val="edge"/>
          <c:yMode val="edge"/>
          <c:x val="1.7256114013785653E-2"/>
          <c:y val="0.90973152165503124"/>
          <c:w val="0.91986050809069431"/>
          <c:h val="9.0268478344968775E-2"/>
        </c:manualLayout>
      </c:layout>
      <c:overlay val="0"/>
      <c:txPr>
        <a:bodyPr/>
        <a:lstStyle/>
        <a:p>
          <a:pPr>
            <a:defRPr b="1">
              <a:latin typeface="Georgia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20"/>
      <c:rotY val="19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650393700787402"/>
          <c:y val="0.33344483490876292"/>
          <c:w val="0.69572107765452817"/>
          <c:h val="0.41826923076923078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9999FF"/>
            </a:solidFill>
            <a:ln w="15875">
              <a:solidFill>
                <a:srgbClr val="000000"/>
              </a:solidFill>
              <a:prstDash val="solid"/>
            </a:ln>
          </c:spPr>
          <c:explosion val="26"/>
          <c:dPt>
            <c:idx val="0"/>
            <c:bubble3D val="0"/>
            <c:spPr>
              <a:solidFill>
                <a:srgbClr val="00B0F0"/>
              </a:solidFill>
              <a:ln w="15875">
                <a:solidFill>
                  <a:srgbClr val="000000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CC99FF"/>
              </a:solidFill>
              <a:ln w="15875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CC99"/>
              </a:solidFill>
              <a:ln w="15875">
                <a:solidFill>
                  <a:srgbClr val="000000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FFFF00"/>
              </a:solidFill>
              <a:ln w="15875">
                <a:solidFill>
                  <a:srgbClr val="000000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660066"/>
              </a:solidFill>
              <a:ln w="15875">
                <a:solidFill>
                  <a:srgbClr val="000000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rgbClr val="FF8080"/>
              </a:solidFill>
              <a:ln w="15875">
                <a:solidFill>
                  <a:srgbClr val="000000"/>
                </a:solidFill>
                <a:prstDash val="solid"/>
              </a:ln>
            </c:spPr>
          </c:dPt>
          <c:dPt>
            <c:idx val="6"/>
            <c:bubble3D val="0"/>
            <c:spPr>
              <a:solidFill>
                <a:srgbClr val="0066CC"/>
              </a:solidFill>
              <a:ln w="15875">
                <a:solidFill>
                  <a:srgbClr val="000000"/>
                </a:solidFill>
                <a:prstDash val="solid"/>
              </a:ln>
            </c:spPr>
          </c:dPt>
          <c:dPt>
            <c:idx val="7"/>
            <c:bubble3D val="0"/>
            <c:spPr>
              <a:solidFill>
                <a:srgbClr val="F79646">
                  <a:lumMod val="50000"/>
                </a:srgbClr>
              </a:solidFill>
              <a:ln w="15875">
                <a:solidFill>
                  <a:srgbClr val="000000"/>
                </a:solidFill>
                <a:prstDash val="solid"/>
              </a:ln>
            </c:spPr>
          </c:dPt>
          <c:dPt>
            <c:idx val="8"/>
            <c:bubble3D val="0"/>
            <c:spPr>
              <a:solidFill>
                <a:srgbClr val="000080"/>
              </a:solidFill>
              <a:ln w="15875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7.770317186979224E-2"/>
                  <c:y val="0.17390046939228976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9104844085424202E-2"/>
                  <c:y val="1.5965239973336296E-2"/>
                </c:manualLayout>
              </c:layout>
              <c:tx>
                <c:rich>
                  <a:bodyPr/>
                  <a:lstStyle/>
                  <a:p>
                    <a:r>
                      <a:rPr lang="ru-RU" sz="1100">
                        <a:latin typeface="Georgia" pitchFamily="18" charset="0"/>
                      </a:rPr>
                      <a:t>Налог на доходы физических лиц; 25,9</a:t>
                    </a:r>
                    <a:endParaRPr lang="ru-RU"/>
                  </a:p>
                </c:rich>
              </c:tx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7197383534445992"/>
                  <c:y val="-0.1143458018553494"/>
                </c:manualLayout>
              </c:layout>
              <c:tx>
                <c:rich>
                  <a:bodyPr/>
                  <a:lstStyle/>
                  <a:p>
                    <a:r>
                      <a:rPr lang="ru-RU" sz="1100">
                        <a:latin typeface="Georgia" pitchFamily="18" charset="0"/>
                      </a:rPr>
                      <a:t>Акцизы; 4,7</a:t>
                    </a:r>
                    <a:endParaRPr lang="ru-RU"/>
                  </a:p>
                </c:rich>
              </c:tx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28125515175733162"/>
                  <c:y val="-0.1865773594600600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18418708405159284"/>
                  <c:y val="-0.28891338462393068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5.0667533356508771E-3"/>
                  <c:y val="-0.32525674230641038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1340585813045966E-2"/>
                  <c:y val="-0.11611643845128319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8.2695784697757596E-3"/>
                  <c:y val="0.13380353571825354"/>
                </c:manualLayout>
              </c:layout>
              <c:tx>
                <c:rich>
                  <a:bodyPr/>
                  <a:lstStyle/>
                  <a:p>
                    <a:r>
                      <a:rPr lang="ru-RU" sz="1100">
                        <a:latin typeface="Georgia" pitchFamily="18" charset="0"/>
                      </a:rPr>
                      <a:t>Госпошлина</a:t>
                    </a:r>
                    <a:r>
                      <a:rPr lang="en-US" sz="1100">
                        <a:latin typeface="Georgia" pitchFamily="18" charset="0"/>
                      </a:rPr>
                      <a:t>;</a:t>
                    </a:r>
                    <a:r>
                      <a:rPr lang="ru-RU" sz="1100">
                        <a:latin typeface="Georgia" pitchFamily="18" charset="0"/>
                      </a:rPr>
                      <a:t> 0,3</a:t>
                    </a:r>
                    <a:endParaRPr lang="ru-RU"/>
                  </a:p>
                </c:rich>
              </c:tx>
              <c:dLblPos val="bestFit"/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206632058803502E-2"/>
                  <c:y val="0.3327048730696589"/>
                </c:manualLayout>
              </c:layout>
              <c:tx>
                <c:rich>
                  <a:bodyPr/>
                  <a:lstStyle/>
                  <a:p>
                    <a:r>
                      <a:rPr lang="ru-RU" sz="1100">
                        <a:latin typeface="Georgia" pitchFamily="18" charset="0"/>
                      </a:rPr>
                      <a:t>Неналоговые доходы</a:t>
                    </a:r>
                    <a:r>
                      <a:rPr lang="en-US" sz="1100">
                        <a:latin typeface="Georgia" pitchFamily="18" charset="0"/>
                      </a:rPr>
                      <a:t>;</a:t>
                    </a:r>
                    <a:r>
                      <a:rPr lang="ru-RU" sz="1100">
                        <a:latin typeface="Georgia" pitchFamily="18" charset="0"/>
                      </a:rPr>
                      <a:t> 2</a:t>
                    </a:r>
                    <a:r>
                      <a:rPr lang="en-US" sz="1100">
                        <a:latin typeface="Georgia" pitchFamily="18" charset="0"/>
                      </a:rPr>
                      <a:t>,</a:t>
                    </a:r>
                    <a:r>
                      <a:rPr lang="ru-RU" sz="1100">
                        <a:latin typeface="Georgia" pitchFamily="18" charset="0"/>
                      </a:rPr>
                      <a:t>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0.25859637907616001"/>
                  <c:y val="0.21296418453505167"/>
                </c:manualLayout>
              </c:layout>
              <c:tx>
                <c:rich>
                  <a:bodyPr/>
                  <a:lstStyle/>
                  <a:p>
                    <a:r>
                      <a:rPr lang="ru-RU" sz="1100">
                        <a:latin typeface="Georgia" pitchFamily="18" charset="0"/>
                      </a:rPr>
                      <a:t>Безвозмездные поступления; 26,3</a:t>
                    </a:r>
                    <a:endParaRPr lang="ru-RU"/>
                  </a:p>
                </c:rich>
              </c:tx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spPr>
                <a:noFill/>
                <a:ln w="25341">
                  <a:noFill/>
                </a:ln>
              </c:spPr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rgbClr val="000000"/>
                      </a:solidFill>
                      <a:latin typeface="Georgia" pitchFamily="18" charset="0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1"/>
              <c:showVal val="1"/>
              <c:showCatName val="1"/>
              <c:showSerName val="0"/>
              <c:showPercent val="0"/>
              <c:showBubbleSize val="0"/>
            </c:dLbl>
            <c:spPr>
              <a:solidFill>
                <a:srgbClr val="FFFFFF"/>
              </a:solidFill>
              <a:ln w="3168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rgbClr val="000000"/>
                    </a:solidFill>
                    <a:latin typeface="Georgia" pitchFamily="18" charset="0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1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Sheet1!$B$1:$K$1</c:f>
              <c:strCache>
                <c:ptCount val="10"/>
                <c:pt idx="0">
                  <c:v>Налог на прибыль организаций</c:v>
                </c:pt>
                <c:pt idx="1">
                  <c:v>Налог на доходы физических лиц</c:v>
                </c:pt>
                <c:pt idx="2">
                  <c:v>Акцизы</c:v>
                </c:pt>
                <c:pt idx="3">
                  <c:v>Налоги на совокупный доход</c:v>
                </c:pt>
                <c:pt idx="4">
                  <c:v>Налог на имущество организаций</c:v>
                </c:pt>
                <c:pt idx="5">
                  <c:v>Транспортный налог</c:v>
                </c:pt>
                <c:pt idx="6">
                  <c:v>Налог на добычу полезных ископаемых</c:v>
                </c:pt>
                <c:pt idx="7">
                  <c:v>Государственная пошлина </c:v>
                </c:pt>
                <c:pt idx="8">
                  <c:v>Неналоговые доходы</c:v>
                </c:pt>
                <c:pt idx="9">
                  <c:v>Безвозмездные поступления </c:v>
                </c:pt>
              </c:strCache>
            </c:strRef>
          </c:cat>
          <c:val>
            <c:numRef>
              <c:f>Sheet1!$B$2:$K$2</c:f>
              <c:numCache>
                <c:formatCode>General</c:formatCode>
                <c:ptCount val="10"/>
                <c:pt idx="0">
                  <c:v>17.5</c:v>
                </c:pt>
                <c:pt idx="1">
                  <c:v>25.9</c:v>
                </c:pt>
                <c:pt idx="2">
                  <c:v>4.7</c:v>
                </c:pt>
                <c:pt idx="3" formatCode="0.0">
                  <c:v>3.9</c:v>
                </c:pt>
                <c:pt idx="4" formatCode="0.0">
                  <c:v>15.2</c:v>
                </c:pt>
                <c:pt idx="5" formatCode="0.0">
                  <c:v>1.8</c:v>
                </c:pt>
                <c:pt idx="6">
                  <c:v>1.6</c:v>
                </c:pt>
                <c:pt idx="7">
                  <c:v>0.3</c:v>
                </c:pt>
                <c:pt idx="8">
                  <c:v>2.8</c:v>
                </c:pt>
                <c:pt idx="9">
                  <c:v>26.3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  <c:spPr>
        <a:gradFill rotWithShape="0">
          <a:gsLst>
            <a:gs pos="0">
              <a:srgbClr val="800000"/>
            </a:gs>
            <a:gs pos="100000">
              <a:srgbClr val="800000">
                <a:gamma/>
                <a:tint val="0"/>
                <a:invGamma/>
              </a:srgbClr>
            </a:gs>
          </a:gsLst>
          <a:path path="rect">
            <a:fillToRect l="50000" t="50000" r="50000" b="50000"/>
          </a:path>
        </a:gradFill>
        <a:ln w="12670">
          <a:noFill/>
          <a:prstDash val="solid"/>
        </a:ln>
      </c:spPr>
    </c:plotArea>
    <c:plotVisOnly val="1"/>
    <c:dispBlanksAs val="zero"/>
    <c:showDLblsOverMax val="0"/>
  </c:chart>
  <c:spPr>
    <a:noFill/>
    <a:ln w="25341">
      <a:noFill/>
      <a:prstDash val="solid"/>
    </a:ln>
    <a:effectLst/>
  </c:spPr>
  <c:txPr>
    <a:bodyPr/>
    <a:lstStyle/>
    <a:p>
      <a:pPr>
        <a:defRPr sz="1821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30"/>
      <c:rAngAx val="0"/>
      <c:perspective val="1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8914538121759168E-2"/>
          <c:y val="0.13155112277631964"/>
          <c:w val="0.81035416246046166"/>
          <c:h val="0.8019098279381744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 w="19050">
              <a:solidFill>
                <a:sysClr val="windowText" lastClr="000000"/>
              </a:solidFill>
            </a:ln>
          </c:spPr>
          <c:explosion val="40"/>
          <c:dPt>
            <c:idx val="0"/>
            <c:bubble3D val="0"/>
            <c:spPr>
              <a:solidFill>
                <a:srgbClr val="FFFF00"/>
              </a:solidFill>
              <a:ln w="19050">
                <a:solidFill>
                  <a:sysClr val="windowText" lastClr="000000"/>
                </a:solidFill>
              </a:ln>
            </c:spPr>
          </c:dPt>
          <c:dPt>
            <c:idx val="1"/>
            <c:bubble3D val="0"/>
            <c:spPr>
              <a:solidFill>
                <a:srgbClr val="C00000"/>
              </a:solidFill>
              <a:ln w="19050">
                <a:solidFill>
                  <a:sysClr val="windowText" lastClr="000000"/>
                </a:solidFill>
              </a:ln>
            </c:spPr>
          </c:dPt>
          <c:dPt>
            <c:idx val="2"/>
            <c:bubble3D val="0"/>
            <c:explosion val="9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 w="19050">
                <a:solidFill>
                  <a:sysClr val="windowText" lastClr="000000"/>
                </a:solidFill>
              </a:ln>
            </c:spPr>
          </c:dPt>
          <c:dPt>
            <c:idx val="3"/>
            <c:bubble3D val="0"/>
            <c:spPr>
              <a:solidFill>
                <a:srgbClr val="00B050"/>
              </a:solidFill>
              <a:ln w="19050">
                <a:solidFill>
                  <a:sysClr val="windowText" lastClr="000000"/>
                </a:solidFill>
              </a:ln>
            </c:spPr>
          </c:dPt>
          <c:dPt>
            <c:idx val="4"/>
            <c:bubble3D val="0"/>
            <c:spPr>
              <a:solidFill>
                <a:srgbClr val="FF0000"/>
              </a:solidFill>
              <a:ln w="19050">
                <a:solidFill>
                  <a:sysClr val="windowText" lastClr="000000"/>
                </a:solidFill>
              </a:ln>
            </c:spPr>
          </c:dPt>
          <c:dPt>
            <c:idx val="5"/>
            <c:bubble3D val="0"/>
            <c:spPr>
              <a:gradFill flip="none" rotWithShape="1">
                <a:gsLst>
                  <a:gs pos="0">
                    <a:srgbClr val="FFC000">
                      <a:shade val="30000"/>
                      <a:satMod val="115000"/>
                    </a:srgbClr>
                  </a:gs>
                  <a:gs pos="50000">
                    <a:srgbClr val="FFC000">
                      <a:shade val="67500"/>
                      <a:satMod val="115000"/>
                    </a:srgbClr>
                  </a:gs>
                  <a:gs pos="100000">
                    <a:srgbClr val="FFC00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 w="19050">
                <a:solidFill>
                  <a:sysClr val="windowText" lastClr="000000"/>
                </a:solidFill>
              </a:ln>
            </c:spPr>
          </c:dPt>
          <c:dLbls>
            <c:dLbl>
              <c:idx val="0"/>
              <c:layout>
                <c:manualLayout>
                  <c:x val="6.0782351854708934E-2"/>
                  <c:y val="-2.7879135909358928E-2"/>
                </c:manualLayout>
              </c:layout>
              <c:tx>
                <c:rich>
                  <a:bodyPr/>
                  <a:lstStyle/>
                  <a:p>
                    <a:r>
                      <a:rPr lang="ru-RU" sz="1200">
                        <a:latin typeface="Georgia" pitchFamily="18" charset="0"/>
                      </a:rPr>
                      <a:t>Доходы от использования имущества, находящегося в государственной собственности; 7,3</a:t>
                    </a:r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8796689256749251E-2"/>
                  <c:y val="0.31798619597822464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>
                        <a:latin typeface="Georgia" pitchFamily="18" charset="0"/>
                      </a:rPr>
                      <a:t>Платежи при пользовании природными ресурсами; 19,2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5755916009332296E-2"/>
                  <c:y val="0.11664953894011776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8962337518053548E-4"/>
                  <c:y val="-0.1477858362959671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22317131429841128"/>
                  <c:y val="-0.1579298480724364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>
                        <a:latin typeface="Georgia" pitchFamily="18" charset="0"/>
                      </a:rPr>
                      <a:t>Административные </a:t>
                    </a:r>
                    <a:r>
                      <a:rPr lang="ru-RU" sz="1200" dirty="0">
                        <a:latin typeface="Georgia" pitchFamily="18" charset="0"/>
                      </a:rPr>
                      <a:t>платежи и сборы; 0,3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28348105766025999"/>
                  <c:y val="-5.6622875236084891E-2"/>
                </c:manualLayout>
              </c:layout>
              <c:tx>
                <c:rich>
                  <a:bodyPr/>
                  <a:lstStyle/>
                  <a:p>
                    <a:r>
                      <a:rPr lang="ru-RU" sz="1200" b="1">
                        <a:latin typeface="Georgia" pitchFamily="18" charset="0"/>
                        <a:cs typeface="Times New Roman" pitchFamily="18" charset="0"/>
                      </a:rPr>
                      <a:t>Штрафы, санкции, возмещение ущерба; 21,3</a:t>
                    </a:r>
                    <a:endParaRPr lang="ru-RU" b="1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5.3223225145637286E-2"/>
                  <c:y val="-0.11314599008457275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latin typeface="Georgia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Доходы от использования имущества, находящегося в государственной собственности </c:v>
                </c:pt>
                <c:pt idx="1">
                  <c:v>Платежи при пользовании природными ресурсами</c:v>
                </c:pt>
                <c:pt idx="2">
                  <c:v>Доходы от оказания платных услуг (работ) и компенсации затрат государства</c:v>
                </c:pt>
                <c:pt idx="3">
                  <c:v>Доходы от продажи материальных и нематериальных активов</c:v>
                </c:pt>
                <c:pt idx="4">
                  <c:v>Административные платежи и сборы</c:v>
                </c:pt>
                <c:pt idx="5">
                  <c:v>Штрафы, санкции, возмещение ущерба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7.3</c:v>
                </c:pt>
                <c:pt idx="1">
                  <c:v>19.2</c:v>
                </c:pt>
                <c:pt idx="2">
                  <c:v>46.8</c:v>
                </c:pt>
                <c:pt idx="3">
                  <c:v>5.0999999999999996</c:v>
                </c:pt>
                <c:pt idx="4">
                  <c:v>0.3</c:v>
                </c:pt>
                <c:pt idx="5">
                  <c:v>21.3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spPr>
    <a:ln>
      <a:noFill/>
    </a:ln>
  </c:sp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30"/>
      <c:rAngAx val="0"/>
      <c:perspective val="1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8914538121759168E-2"/>
          <c:y val="0.13155112277631964"/>
          <c:w val="0.82317464733869472"/>
          <c:h val="0.8137616096526555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 w="19050">
              <a:solidFill>
                <a:sysClr val="windowText" lastClr="000000"/>
              </a:solidFill>
            </a:ln>
          </c:spPr>
          <c:explosion val="40"/>
          <c:dPt>
            <c:idx val="0"/>
            <c:bubble3D val="0"/>
            <c:spPr>
              <a:gradFill>
                <a:gsLst>
                  <a:gs pos="0">
                    <a:srgbClr val="4BACC6">
                      <a:lumMod val="50000"/>
                    </a:srgbClr>
                  </a:gs>
                  <a:gs pos="21001">
                    <a:srgbClr val="4BACC6">
                      <a:lumMod val="75000"/>
                    </a:srgbClr>
                  </a:gs>
                  <a:gs pos="41000">
                    <a:srgbClr val="1A8D48"/>
                  </a:gs>
                  <a:gs pos="78000">
                    <a:srgbClr val="4BACC6">
                      <a:lumMod val="75000"/>
                    </a:srgbClr>
                  </a:gs>
                  <a:gs pos="73000">
                    <a:srgbClr val="4BACC6">
                      <a:lumMod val="40000"/>
                      <a:lumOff val="60000"/>
                    </a:srgbClr>
                  </a:gs>
                  <a:gs pos="56000">
                    <a:srgbClr val="4BACC6">
                      <a:lumMod val="60000"/>
                      <a:lumOff val="40000"/>
                    </a:srgbClr>
                  </a:gs>
                  <a:gs pos="89000">
                    <a:srgbClr val="4BACC6">
                      <a:lumMod val="50000"/>
                    </a:srgbClr>
                  </a:gs>
                </a:gsLst>
                <a:path path="circle">
                  <a:fillToRect l="100000" t="100000"/>
                </a:path>
              </a:gradFill>
              <a:ln w="19050">
                <a:solidFill>
                  <a:sysClr val="windowText" lastClr="000000"/>
                </a:solidFill>
              </a:ln>
            </c:spPr>
          </c:dPt>
          <c:dPt>
            <c:idx val="1"/>
            <c:bubble3D val="0"/>
            <c:spPr>
              <a:gradFill>
                <a:gsLst>
                  <a:gs pos="0">
                    <a:srgbClr val="C00000"/>
                  </a:gs>
                  <a:gs pos="21001">
                    <a:srgbClr val="FF0000"/>
                  </a:gs>
                  <a:gs pos="44000">
                    <a:srgbClr val="F79646">
                      <a:lumMod val="75000"/>
                    </a:srgbClr>
                  </a:gs>
                  <a:gs pos="77000">
                    <a:srgbClr val="FFFF00"/>
                  </a:gs>
                  <a:gs pos="59000">
                    <a:srgbClr val="EE3F17"/>
                  </a:gs>
                  <a:gs pos="88000">
                    <a:srgbClr val="E81766"/>
                  </a:gs>
                  <a:gs pos="100000">
                    <a:srgbClr val="4BACC6"/>
                  </a:gs>
                </a:gsLst>
                <a:path path="circle">
                  <a:fillToRect l="100000" t="100000"/>
                </a:path>
              </a:gradFill>
              <a:ln w="19050">
                <a:solidFill>
                  <a:sysClr val="windowText" lastClr="000000"/>
                </a:solidFill>
              </a:ln>
            </c:spPr>
          </c:dPt>
          <c:dPt>
            <c:idx val="2"/>
            <c:bubble3D val="0"/>
            <c:explosion val="9"/>
            <c:spPr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64000">
                    <a:srgbClr val="1A8D48"/>
                  </a:gs>
                  <a:gs pos="77000">
                    <a:srgbClr val="FFFF00"/>
                  </a:gs>
                  <a:gs pos="73000">
                    <a:sysClr val="window" lastClr="FFFFFF"/>
                  </a:gs>
                  <a:gs pos="77000">
                    <a:sysClr val="windowText" lastClr="000000"/>
                  </a:gs>
                  <a:gs pos="89000">
                    <a:srgbClr val="A603AB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9050">
                <a:solidFill>
                  <a:sysClr val="windowText" lastClr="000000"/>
                </a:solidFill>
              </a:ln>
            </c:spPr>
          </c:dPt>
          <c:dPt>
            <c:idx val="3"/>
            <c:bubble3D val="0"/>
            <c:spPr>
              <a:solidFill>
                <a:srgbClr val="FFFF00"/>
              </a:solidFill>
              <a:ln w="19050">
                <a:solidFill>
                  <a:sysClr val="windowText" lastClr="000000"/>
                </a:solidFill>
              </a:ln>
            </c:spPr>
          </c:dPt>
          <c:dLbls>
            <c:dLbl>
              <c:idx val="0"/>
              <c:layout>
                <c:manualLayout>
                  <c:x val="-4.4871794871794872E-2"/>
                  <c:y val="0.26891595217264508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>
                        <a:latin typeface="Georgia" pitchFamily="18" charset="0"/>
                      </a:rPr>
                      <a:t>Налог на прибыль организаций (за исключением консолидирован-ных групп </a:t>
                    </a:r>
                    <a:r>
                      <a:rPr lang="ru-RU" sz="1200" dirty="0" err="1" smtClean="0">
                        <a:latin typeface="Georgia" pitchFamily="18" charset="0"/>
                      </a:rPr>
                      <a:t>налогоплатель-щиков</a:t>
                    </a:r>
                    <a:r>
                      <a:rPr lang="ru-RU" sz="1200" smtClean="0">
                        <a:latin typeface="Georgia" pitchFamily="18" charset="0"/>
                      </a:rPr>
                      <a:t>); </a:t>
                    </a:r>
                    <a:r>
                      <a:rPr lang="ru-RU" sz="1200" dirty="0">
                        <a:latin typeface="Georgia" pitchFamily="18" charset="0"/>
                      </a:rPr>
                      <a:t>36,5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207990107005855"/>
                  <c:y val="-2.7018955963837854E-3"/>
                </c:manualLayout>
              </c:layout>
              <c:tx>
                <c:rich>
                  <a:bodyPr/>
                  <a:lstStyle/>
                  <a:p>
                    <a:r>
                      <a:rPr lang="ru-RU" sz="1200">
                        <a:latin typeface="Georgia" pitchFamily="18" charset="0"/>
                      </a:rPr>
                      <a:t>Налог на имущество организаций по имуществу, не входящему в Единую систему газоснабжения; 17,4</a:t>
                    </a:r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1172353455818025E-2"/>
                  <c:y val="-0.1274076407115777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8966283060771226E-4"/>
                  <c:y val="-7.5033420822397195E-2"/>
                </c:manualLayout>
              </c:layout>
              <c:tx>
                <c:rich>
                  <a:bodyPr/>
                  <a:lstStyle/>
                  <a:p>
                    <a:r>
                      <a:rPr lang="ru-RU" sz="1200">
                        <a:latin typeface="Georgia" pitchFamily="18" charset="0"/>
                      </a:rPr>
                      <a:t>Транспортный налог с организаций; 2,4</a:t>
                    </a:r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18648647284474057"/>
                  <c:y val="-0.15792989209682123"/>
                </c:manualLayout>
              </c:layout>
              <c:tx>
                <c:rich>
                  <a:bodyPr/>
                  <a:lstStyle/>
                  <a:p>
                    <a:r>
                      <a:rPr lang="ru-RU" sz="1200">
                        <a:latin typeface="Georgia" pitchFamily="18" charset="0"/>
                      </a:rPr>
                      <a:t>Административ-ные платежи и сборы; 0,3</a:t>
                    </a:r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21293341865835674"/>
                  <c:y val="-9.8510348001907042E-2"/>
                </c:manualLayout>
              </c:layout>
              <c:tx>
                <c:rich>
                  <a:bodyPr/>
                  <a:lstStyle/>
                  <a:p>
                    <a:r>
                      <a:rPr lang="ru-RU" sz="1200" b="1">
                        <a:latin typeface="Georgia" pitchFamily="18" charset="0"/>
                        <a:cs typeface="Times New Roman" pitchFamily="18" charset="0"/>
                      </a:rPr>
                      <a:t>Штрафы, санкции, возмещение ущерба; 21,3</a:t>
                    </a:r>
                    <a:endParaRPr lang="ru-RU" b="1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5.3223225145637286E-2"/>
                  <c:y val="-0.11314599008457275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latin typeface="Georgia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Налог на прибыль организаций (за исключением консолидированных групп налогоплательщиков)</c:v>
                </c:pt>
                <c:pt idx="1">
                  <c:v>Налог на имущество организаций по имуществу, не входящему в Единую систему газоснабжения </c:v>
                </c:pt>
                <c:pt idx="2">
                  <c:v>Транспортный налог с физических лиц</c:v>
                </c:pt>
                <c:pt idx="3">
                  <c:v>Транспортный налог с организаций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36.5</c:v>
                </c:pt>
                <c:pt idx="1">
                  <c:v>17.399999999999999</c:v>
                </c:pt>
                <c:pt idx="2">
                  <c:v>39.5</c:v>
                </c:pt>
                <c:pt idx="3">
                  <c:v>2.4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spPr>
    <a:ln>
      <a:noFill/>
    </a:ln>
  </c:sp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60"/>
      <c:rotY val="10"/>
      <c:rAngAx val="0"/>
      <c:perspective val="18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8353637512929549"/>
          <c:y val="0.24854173228346457"/>
          <c:w val="0.61635542712660296"/>
          <c:h val="0.5189004826009652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 w="15875">
              <a:solidFill>
                <a:sysClr val="windowText" lastClr="000000"/>
              </a:solidFill>
            </a:ln>
          </c:spPr>
          <c:explosion val="25"/>
          <c:dPt>
            <c:idx val="0"/>
            <c:bubble3D val="0"/>
            <c:spPr>
              <a:solidFill>
                <a:srgbClr val="1328F1"/>
              </a:solidFill>
              <a:ln w="15875">
                <a:solidFill>
                  <a:sysClr val="windowText" lastClr="000000"/>
                </a:solidFill>
              </a:ln>
            </c:spPr>
          </c:dPt>
          <c:dPt>
            <c:idx val="2"/>
            <c:bubble3D val="0"/>
            <c:spPr>
              <a:solidFill>
                <a:srgbClr val="92D050"/>
              </a:solidFill>
              <a:ln w="15875">
                <a:solidFill>
                  <a:sysClr val="windowText" lastClr="000000"/>
                </a:solidFill>
              </a:ln>
            </c:spPr>
          </c:dPt>
          <c:dPt>
            <c:idx val="3"/>
            <c:bubble3D val="0"/>
            <c:spPr>
              <a:solidFill>
                <a:srgbClr val="F47710"/>
              </a:solidFill>
              <a:ln w="15875">
                <a:solidFill>
                  <a:sysClr val="windowText" lastClr="000000"/>
                </a:solidFill>
              </a:ln>
            </c:spPr>
          </c:dPt>
          <c:dPt>
            <c:idx val="4"/>
            <c:bubble3D val="0"/>
            <c:spPr>
              <a:solidFill>
                <a:srgbClr val="FF00FF"/>
              </a:solidFill>
              <a:ln w="15875">
                <a:solidFill>
                  <a:sysClr val="windowText" lastClr="000000"/>
                </a:solidFill>
              </a:ln>
            </c:spPr>
          </c:dPt>
          <c:dPt>
            <c:idx val="5"/>
            <c:bubble3D val="0"/>
            <c:spPr>
              <a:solidFill>
                <a:srgbClr val="FFFF00"/>
              </a:solidFill>
              <a:ln w="15875">
                <a:solidFill>
                  <a:sysClr val="windowText" lastClr="000000"/>
                </a:solidFill>
              </a:ln>
            </c:spPr>
          </c:dPt>
          <c:dPt>
            <c:idx val="6"/>
            <c:bubble3D val="0"/>
            <c:spPr>
              <a:solidFill>
                <a:srgbClr val="00B0F0"/>
              </a:solidFill>
              <a:ln w="15875">
                <a:solidFill>
                  <a:sysClr val="windowText" lastClr="000000"/>
                </a:solidFill>
              </a:ln>
            </c:spPr>
          </c:dPt>
          <c:dPt>
            <c:idx val="8"/>
            <c:bubble3D val="0"/>
            <c:spPr>
              <a:solidFill>
                <a:srgbClr val="FFC000"/>
              </a:solidFill>
              <a:ln w="15875">
                <a:solidFill>
                  <a:sysClr val="windowText" lastClr="000000"/>
                </a:solidFill>
              </a:ln>
            </c:spPr>
          </c:dPt>
          <c:dPt>
            <c:idx val="9"/>
            <c:bubble3D val="0"/>
            <c:spPr>
              <a:solidFill>
                <a:srgbClr val="7030A0"/>
              </a:solidFill>
              <a:ln w="15875">
                <a:solidFill>
                  <a:sysClr val="windowText" lastClr="000000"/>
                </a:solidFill>
              </a:ln>
            </c:spPr>
          </c:dPt>
          <c:dPt>
            <c:idx val="10"/>
            <c:bubble3D val="0"/>
            <c:spPr>
              <a:solidFill>
                <a:srgbClr val="2EE6AD"/>
              </a:solidFill>
              <a:ln w="15875">
                <a:solidFill>
                  <a:sysClr val="windowText" lastClr="000000"/>
                </a:solidFill>
              </a:ln>
            </c:spPr>
          </c:dPt>
          <c:dPt>
            <c:idx val="11"/>
            <c:bubble3D val="0"/>
            <c:spPr>
              <a:solidFill>
                <a:srgbClr val="FF0000"/>
              </a:solidFill>
              <a:ln w="15875">
                <a:solidFill>
                  <a:sysClr val="windowText" lastClr="000000"/>
                </a:solidFill>
              </a:ln>
            </c:spPr>
          </c:dPt>
          <c:dPt>
            <c:idx val="12"/>
            <c:bubble3D val="0"/>
            <c:spPr>
              <a:solidFill>
                <a:srgbClr val="A5F3FB"/>
              </a:solidFill>
              <a:ln w="15875">
                <a:solidFill>
                  <a:sysClr val="windowText" lastClr="000000"/>
                </a:solidFill>
              </a:ln>
            </c:spPr>
          </c:dPt>
          <c:dLbls>
            <c:dLbl>
              <c:idx val="0"/>
              <c:layout>
                <c:manualLayout>
                  <c:x val="-2.0150675609993195E-2"/>
                  <c:y val="-4.844814251407963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522827354913969"/>
                  <c:y val="-0.124089488632317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3103780505697657"/>
                  <c:y val="-7.127089069322904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1910186208818328"/>
                  <c:y val="6.968565992667481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284714949705042"/>
                  <c:y val="0.1919986320964337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8.7273135996889281E-2"/>
                  <c:y val="0.1456675753976053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0.10291326431418295"/>
                  <c:y val="0.1182398893000492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9.4723923398464076E-3"/>
                  <c:y val="0.1449135637350835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-0.16418853893263341"/>
                  <c:y val="0.136270004858634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-9.9636458486167492E-2"/>
                  <c:y val="5.292297260169873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0"/>
              <c:layout>
                <c:manualLayout>
                  <c:x val="-0.11362107514338486"/>
                  <c:y val="-3.352405288301300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1"/>
              <c:layout>
                <c:manualLayout>
                  <c:x val="-0.14992356858170505"/>
                  <c:y val="-9.866478510934682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2"/>
              <c:layout>
                <c:manualLayout>
                  <c:x val="-0.16340271702148343"/>
                  <c:y val="-9.666839012189529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3"/>
              <c:layout>
                <c:manualLayout>
                  <c:x val="-0.13863346942743268"/>
                  <c:y val="-0.1402709171915371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200" b="1" i="0" baseline="0">
                    <a:latin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Лист1!$A$2:$A$15</c:f>
              <c:strCache>
                <c:ptCount val="14"/>
                <c:pt idx="0">
                  <c:v>Развитие с/х и регулирование рынковс/х продукции, сырья и продовольствия </c:v>
                </c:pt>
                <c:pt idx="1">
                  <c:v>Развитие системы социальной защиты населения </c:v>
                </c:pt>
                <c:pt idx="2">
                  <c:v>Развитие и сохранение культуры и искусства </c:v>
                </c:pt>
                <c:pt idx="3">
                  <c:v>Охрана окружающей среды </c:v>
                </c:pt>
                <c:pt idx="4">
                  <c:v>Модернизация ЖКК, энергосбережение и повышение энергетической эффективности</c:v>
                </c:pt>
                <c:pt idx="5">
                  <c:v>Развитие здравоохранения </c:v>
                </c:pt>
                <c:pt idx="6">
                  <c:v>Обесечение доступным и качественным жильем населения </c:v>
                </c:pt>
                <c:pt idx="7">
                  <c:v>Экономическое развитие и инновационная экономика </c:v>
                </c:pt>
                <c:pt idx="8">
                  <c:v>Развитие физической культуры и спорта на территории </c:v>
                </c:pt>
                <c:pt idx="9">
                  <c:v>Повышение эффект-ти деят-ти органов государственной власти и управления </c:v>
                </c:pt>
                <c:pt idx="10">
                  <c:v>Снижение рисков и смягчение последствий чрезвычайных ситуаций природного и техногеннго характера</c:v>
                </c:pt>
                <c:pt idx="11">
                  <c:v>Развитие образования </c:v>
                </c:pt>
                <c:pt idx="12">
                  <c:v>Развитие транспортной системы</c:v>
                </c:pt>
                <c:pt idx="13">
                  <c:v>Непрограммные расходы</c:v>
                </c:pt>
              </c:strCache>
            </c:strRef>
          </c:cat>
          <c:val>
            <c:numRef>
              <c:f>Лист1!$B$2:$B$15</c:f>
              <c:numCache>
                <c:formatCode>#,##0.0</c:formatCode>
                <c:ptCount val="14"/>
                <c:pt idx="0">
                  <c:v>1647207.5</c:v>
                </c:pt>
                <c:pt idx="1">
                  <c:v>8892435.0999999996</c:v>
                </c:pt>
                <c:pt idx="2">
                  <c:v>416234.8</c:v>
                </c:pt>
                <c:pt idx="3">
                  <c:v>1081173.3</c:v>
                </c:pt>
                <c:pt idx="4">
                  <c:v>3721942.4</c:v>
                </c:pt>
                <c:pt idx="5">
                  <c:v>9623182.5</c:v>
                </c:pt>
                <c:pt idx="6">
                  <c:v>916416.5</c:v>
                </c:pt>
                <c:pt idx="7">
                  <c:v>2465736.6</c:v>
                </c:pt>
                <c:pt idx="8">
                  <c:v>292654.3</c:v>
                </c:pt>
                <c:pt idx="9">
                  <c:v>7751555.0999999996</c:v>
                </c:pt>
                <c:pt idx="10">
                  <c:v>931291.6</c:v>
                </c:pt>
                <c:pt idx="11">
                  <c:v>10177815</c:v>
                </c:pt>
                <c:pt idx="12">
                  <c:v>4976891.3</c:v>
                </c:pt>
                <c:pt idx="13" formatCode="General">
                  <c:v>788879.3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50"/>
      <c:rotY val="210"/>
      <c:rAngAx val="0"/>
      <c:perspective val="8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9024828207153718"/>
          <c:y val="3.5451841247116839E-2"/>
          <c:w val="0.66034740179453821"/>
          <c:h val="0.65043846574627506"/>
        </c:manualLayout>
      </c:layout>
      <c:pie3DChart>
        <c:varyColors val="1"/>
        <c:ser>
          <c:idx val="0"/>
          <c:order val="0"/>
          <c:spPr>
            <a:ln w="15875">
              <a:solidFill>
                <a:sysClr val="windowText" lastClr="000000"/>
              </a:solidFill>
            </a:ln>
          </c:spPr>
          <c:explosion val="25"/>
          <c:dPt>
            <c:idx val="0"/>
            <c:bubble3D val="0"/>
            <c:spPr>
              <a:solidFill>
                <a:srgbClr val="00FF00"/>
              </a:solidFill>
              <a:ln w="15875">
                <a:solidFill>
                  <a:sysClr val="windowText" lastClr="000000"/>
                </a:solidFill>
              </a:ln>
            </c:spPr>
          </c:dPt>
          <c:dPt>
            <c:idx val="1"/>
            <c:bubble3D val="0"/>
            <c:spPr>
              <a:gradFill flip="none" rotWithShape="1">
                <a:gsLst>
                  <a:gs pos="84000">
                    <a:srgbClr val="9BBB59">
                      <a:lumMod val="60000"/>
                      <a:lumOff val="40000"/>
                    </a:srgbClr>
                  </a:gs>
                  <a:gs pos="70425">
                    <a:srgbClr val="9BBB59">
                      <a:lumMod val="75000"/>
                    </a:srgbClr>
                  </a:gs>
                  <a:gs pos="59150">
                    <a:srgbClr val="EEECE1">
                      <a:lumMod val="25000"/>
                    </a:srgbClr>
                  </a:gs>
                  <a:gs pos="40007">
                    <a:srgbClr val="EEECE1">
                      <a:lumMod val="75000"/>
                    </a:srgbClr>
                  </a:gs>
                  <a:gs pos="31252">
                    <a:srgbClr val="1F497D">
                      <a:lumMod val="40000"/>
                      <a:lumOff val="60000"/>
                    </a:srgbClr>
                  </a:gs>
                  <a:gs pos="20429">
                    <a:srgbClr val="1F497D">
                      <a:lumMod val="60000"/>
                      <a:lumOff val="40000"/>
                    </a:srgbClr>
                  </a:gs>
                  <a:gs pos="8350">
                    <a:srgbClr val="1F497D">
                      <a:lumMod val="75000"/>
                    </a:srgbClr>
                  </a:gs>
                  <a:gs pos="0">
                    <a:srgbClr val="1F497D">
                      <a:lumMod val="50000"/>
                    </a:srgbClr>
                  </a:gs>
                  <a:gs pos="50000">
                    <a:srgbClr val="EEECE1">
                      <a:lumMod val="75000"/>
                    </a:srgbClr>
                  </a:gs>
                  <a:gs pos="100000">
                    <a:srgbClr val="9BBB59"/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15875">
                <a:solidFill>
                  <a:sysClr val="windowText" lastClr="000000"/>
                </a:solidFill>
              </a:ln>
            </c:spPr>
          </c:dPt>
          <c:dPt>
            <c:idx val="2"/>
            <c:bubble3D val="0"/>
            <c:spPr>
              <a:gradFill>
                <a:gsLst>
                  <a:gs pos="84000">
                    <a:srgbClr val="8064A2">
                      <a:lumMod val="50000"/>
                    </a:srgbClr>
                  </a:gs>
                  <a:gs pos="70425">
                    <a:srgbClr val="8064A2">
                      <a:lumMod val="75000"/>
                    </a:srgbClr>
                  </a:gs>
                  <a:gs pos="59150">
                    <a:srgbClr val="8064A2">
                      <a:lumMod val="60000"/>
                      <a:lumOff val="40000"/>
                    </a:srgbClr>
                  </a:gs>
                  <a:gs pos="40007">
                    <a:srgbClr val="F79646">
                      <a:lumMod val="60000"/>
                      <a:lumOff val="40000"/>
                    </a:srgbClr>
                  </a:gs>
                  <a:gs pos="31252">
                    <a:srgbClr val="F79646">
                      <a:lumMod val="75000"/>
                    </a:srgbClr>
                  </a:gs>
                  <a:gs pos="20429">
                    <a:srgbClr val="F79646">
                      <a:lumMod val="50000"/>
                    </a:srgbClr>
                  </a:gs>
                  <a:gs pos="8350">
                    <a:srgbClr val="FF0000"/>
                  </a:gs>
                  <a:gs pos="0">
                    <a:srgbClr val="C00000"/>
                  </a:gs>
                  <a:gs pos="50000">
                    <a:srgbClr val="8064A2">
                      <a:lumMod val="40000"/>
                      <a:lumOff val="60000"/>
                    </a:srgbClr>
                  </a:gs>
                  <a:gs pos="100000">
                    <a:srgbClr val="C00000"/>
                  </a:gs>
                </a:gsLst>
                <a:path path="circle">
                  <a:fillToRect l="100000" t="100000"/>
                </a:path>
              </a:gradFill>
              <a:ln w="15875">
                <a:solidFill>
                  <a:sysClr val="windowText" lastClr="000000"/>
                </a:solidFill>
              </a:ln>
            </c:spPr>
          </c:dPt>
          <c:dPt>
            <c:idx val="3"/>
            <c:bubble3D val="0"/>
            <c:spPr>
              <a:solidFill>
                <a:srgbClr val="FF0000"/>
              </a:solidFill>
              <a:ln w="15875">
                <a:solidFill>
                  <a:sysClr val="windowText" lastClr="000000"/>
                </a:solidFill>
              </a:ln>
            </c:spPr>
          </c:dPt>
          <c:dLbls>
            <c:dLbl>
              <c:idx val="0"/>
              <c:layout>
                <c:manualLayout>
                  <c:x val="-0.14832288671021981"/>
                  <c:y val="9.2622749519059203E-2"/>
                </c:manualLayout>
              </c:layout>
              <c:tx>
                <c:rich>
                  <a:bodyPr/>
                  <a:lstStyle/>
                  <a:p>
                    <a:r>
                      <a:rPr lang="ru-RU" sz="1100">
                        <a:latin typeface="Georgia" pitchFamily="18" charset="0"/>
                        <a:cs typeface="Times New Roman" pitchFamily="18" charset="0"/>
                      </a:rPr>
                      <a:t>Р</a:t>
                    </a:r>
                    <a:r>
                      <a:rPr lang="ru-RU" sz="1100">
                        <a:latin typeface="Georgia" pitchFamily="18" charset="0"/>
                      </a:rPr>
                      <a:t>азвитие транспортного комплекса;</a:t>
                    </a:r>
                  </a:p>
                  <a:p>
                    <a:r>
                      <a:rPr lang="ru-RU" sz="1100">
                        <a:latin typeface="Georgia" pitchFamily="18" charset="0"/>
                      </a:rPr>
                      <a:t> (333,6 млн.руб.)</a:t>
                    </a:r>
                  </a:p>
                  <a:p>
                    <a:r>
                      <a:rPr lang="ru-RU" sz="1100">
                        <a:latin typeface="Georgia" pitchFamily="18" charset="0"/>
                      </a:rPr>
                      <a:t> 6,7%</a:t>
                    </a:r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25215823014200606"/>
                  <c:y val="7.591737345639514E-2"/>
                </c:manualLayout>
              </c:layout>
              <c:tx>
                <c:rich>
                  <a:bodyPr/>
                  <a:lstStyle/>
                  <a:p>
                    <a:r>
                      <a:rPr lang="ru-RU" sz="1100">
                        <a:latin typeface="Georgia" pitchFamily="18" charset="0"/>
                        <a:cs typeface="Times New Roman" pitchFamily="18" charset="0"/>
                      </a:rPr>
                      <a:t>О</a:t>
                    </a:r>
                    <a:r>
                      <a:rPr lang="ru-RU" sz="1100">
                        <a:latin typeface="Georgia" pitchFamily="18" charset="0"/>
                      </a:rPr>
                      <a:t>беспечение дорожной деятельности в отношении автомобильных дорог общего пользования регионального и межмуниципального значения; </a:t>
                    </a:r>
                  </a:p>
                  <a:p>
                    <a:r>
                      <a:rPr lang="ru-RU" sz="1100">
                        <a:latin typeface="Georgia" pitchFamily="18" charset="0"/>
                      </a:rPr>
                      <a:t>(3005</a:t>
                    </a:r>
                    <a:r>
                      <a:rPr lang="ru-RU" sz="1100" baseline="0">
                        <a:latin typeface="Georgia" pitchFamily="18" charset="0"/>
                      </a:rPr>
                      <a:t> млн. руб.) </a:t>
                    </a:r>
                  </a:p>
                  <a:p>
                    <a:r>
                      <a:rPr lang="ru-RU" sz="1100">
                        <a:latin typeface="Georgia" pitchFamily="18" charset="0"/>
                      </a:rPr>
                      <a:t>60,4%</a:t>
                    </a:r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1.7703178699634468E-2"/>
                  <c:y val="0.13480556253983475"/>
                </c:manualLayout>
              </c:layout>
              <c:tx>
                <c:rich>
                  <a:bodyPr/>
                  <a:lstStyle/>
                  <a:p>
                    <a:r>
                      <a:rPr lang="ru-RU" sz="1100">
                        <a:latin typeface="Georgia" pitchFamily="18" charset="0"/>
                        <a:cs typeface="Times New Roman" pitchFamily="18" charset="0"/>
                      </a:rPr>
                      <a:t>Ф</a:t>
                    </a:r>
                    <a:r>
                      <a:rPr lang="ru-RU" sz="1100">
                        <a:latin typeface="Georgia" pitchFamily="18" charset="0"/>
                      </a:rPr>
                      <a:t>инансовое обеспечение объектов капитального строительства и реконструкция автомобильных дорог общего пользования регионального или межмуниципального значения; </a:t>
                    </a:r>
                  </a:p>
                  <a:p>
                    <a:r>
                      <a:rPr lang="ru-RU" sz="1100">
                        <a:latin typeface="Georgia" pitchFamily="18" charset="0"/>
                      </a:rPr>
                      <a:t>(587,5 млн.руб.) 11,8%</a:t>
                    </a:r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1.6171928073565596E-3"/>
                  <c:y val="0.13077695314555693"/>
                </c:manualLayout>
              </c:layout>
              <c:tx>
                <c:rich>
                  <a:bodyPr/>
                  <a:lstStyle/>
                  <a:p>
                    <a:r>
                      <a:rPr lang="ru-RU" sz="1100">
                        <a:latin typeface="Georgia" pitchFamily="18" charset="0"/>
                        <a:cs typeface="Times New Roman" pitchFamily="18" charset="0"/>
                      </a:rPr>
                      <a:t>С</a:t>
                    </a:r>
                    <a:r>
                      <a:rPr lang="ru-RU" sz="1100">
                        <a:latin typeface="Georgia" pitchFamily="18" charset="0"/>
                      </a:rPr>
                      <a:t>одействие развитию автомобильных дорог общего пользования местного значения;</a:t>
                    </a:r>
                  </a:p>
                  <a:p>
                    <a:r>
                      <a:rPr lang="ru-RU" sz="1100">
                        <a:latin typeface="Georgia" pitchFamily="18" charset="0"/>
                      </a:rPr>
                      <a:t> (953,8 млн.руб.)</a:t>
                    </a:r>
                  </a:p>
                  <a:p>
                    <a:r>
                      <a:rPr lang="ru-RU" sz="1100">
                        <a:latin typeface="Georgia" pitchFamily="18" charset="0"/>
                      </a:rPr>
                      <a:t> 19,2%</a:t>
                    </a:r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2.7539517467093846E-2"/>
                  <c:y val="0.14296839824814786"/>
                </c:manualLayout>
              </c:layout>
              <c:tx>
                <c:rich>
                  <a:bodyPr/>
                  <a:lstStyle/>
                  <a:p>
                    <a:r>
                      <a:rPr lang="ru-RU" sz="1100">
                        <a:latin typeface="Georgia" pitchFamily="18" charset="0"/>
                        <a:cs typeface="Times New Roman" pitchFamily="18" charset="0"/>
                      </a:rPr>
                      <a:t>О</a:t>
                    </a:r>
                    <a:r>
                      <a:rPr lang="ru-RU" sz="1100">
                        <a:latin typeface="Georgia" pitchFamily="18" charset="0"/>
                      </a:rPr>
                      <a:t>беспечение реализации основных направлений государственной политики в сфере реализации государственной программы; </a:t>
                    </a:r>
                  </a:p>
                  <a:p>
                    <a:r>
                      <a:rPr lang="ru-RU" sz="1100">
                        <a:latin typeface="Georgia" pitchFamily="18" charset="0"/>
                      </a:rPr>
                      <a:t>(96,5 млн.руб.)</a:t>
                    </a:r>
                  </a:p>
                  <a:p>
                    <a:r>
                      <a:rPr lang="ru-RU" sz="1100">
                        <a:latin typeface="Georgia" pitchFamily="18" charset="0"/>
                      </a:rPr>
                      <a:t> 1,9%</a:t>
                    </a:r>
                    <a:endParaRPr lang="ru-RU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100" b="1">
                    <a:latin typeface="Georgia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Лист7!$A$3:$A$7</c:f>
              <c:strCache>
                <c:ptCount val="5"/>
                <c:pt idx="0">
                  <c:v>Развитие транспортного комплекса</c:v>
                </c:pt>
                <c:pt idx="1">
                  <c:v>Обеспечение дорожной деятельности в отношении автомобильных дорог общего пользования регионального и межмуниципального значения</c:v>
                </c:pt>
                <c:pt idx="2">
                  <c:v>Финансовое обеспечение объектов капитального строительства и реконструкция автомобильных дорог общего пользования регионального или межмуниципального значения</c:v>
                </c:pt>
                <c:pt idx="3">
                  <c:v>Содействие развитию автомобильных дорог общего пользования местного значения</c:v>
                </c:pt>
                <c:pt idx="4">
                  <c:v>Обеспечение реализации основных направлений государственной политики в сфере реализации государственной программы</c:v>
                </c:pt>
              </c:strCache>
            </c:strRef>
          </c:cat>
          <c:val>
            <c:numRef>
              <c:f>Лист7!$B$3:$B$7</c:f>
              <c:numCache>
                <c:formatCode>General</c:formatCode>
                <c:ptCount val="5"/>
                <c:pt idx="0">
                  <c:v>333677.59999999998</c:v>
                </c:pt>
                <c:pt idx="1">
                  <c:v>3005181.1</c:v>
                </c:pt>
                <c:pt idx="2">
                  <c:v>587577</c:v>
                </c:pt>
                <c:pt idx="3">
                  <c:v>953892.3</c:v>
                </c:pt>
                <c:pt idx="4">
                  <c:v>96563.3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B7D3-414E-4512-834E-165F886400F2}" type="datetimeFigureOut">
              <a:rPr lang="ru-RU" smtClean="0"/>
              <a:t>25.06.2019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44625-228B-4BB3-97E7-1AFFBB79DD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1312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B7D3-414E-4512-834E-165F886400F2}" type="datetimeFigureOut">
              <a:rPr lang="ru-RU" smtClean="0"/>
              <a:t>25.06.2019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44625-228B-4BB3-97E7-1AFFBB79DD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4154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B7D3-414E-4512-834E-165F886400F2}" type="datetimeFigureOut">
              <a:rPr lang="ru-RU" smtClean="0"/>
              <a:t>25.06.2019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44625-228B-4BB3-97E7-1AFFBB79DD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5808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B7D3-414E-4512-834E-165F886400F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44625-228B-4BB3-97E7-1AFFBB79DD0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9621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B7D3-414E-4512-834E-165F886400F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44625-228B-4BB3-97E7-1AFFBB79DD0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8807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B7D3-414E-4512-834E-165F886400F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44625-228B-4BB3-97E7-1AFFBB79DD0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6167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B7D3-414E-4512-834E-165F886400F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44625-228B-4BB3-97E7-1AFFBB79DD0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4829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B7D3-414E-4512-834E-165F886400F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44625-228B-4BB3-97E7-1AFFBB79DD0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4571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B7D3-414E-4512-834E-165F886400F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44625-228B-4BB3-97E7-1AFFBB79DD0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7305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B7D3-414E-4512-834E-165F886400F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44625-228B-4BB3-97E7-1AFFBB79DD0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004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B7D3-414E-4512-834E-165F886400F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44625-228B-4BB3-97E7-1AFFBB79DD0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999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B7D3-414E-4512-834E-165F886400F2}" type="datetimeFigureOut">
              <a:rPr lang="ru-RU" smtClean="0"/>
              <a:t>25.06.2019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44625-228B-4BB3-97E7-1AFFBB79DD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28593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B7D3-414E-4512-834E-165F886400F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44625-228B-4BB3-97E7-1AFFBB79DD0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756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B7D3-414E-4512-834E-165F886400F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44625-228B-4BB3-97E7-1AFFBB79DD0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8013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B7D3-414E-4512-834E-165F886400F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44625-228B-4BB3-97E7-1AFFBB79DD0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440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B7D3-414E-4512-834E-165F886400F2}" type="datetimeFigureOut">
              <a:rPr lang="ru-RU" smtClean="0"/>
              <a:t>25.06.2019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44625-228B-4BB3-97E7-1AFFBB79DD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267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B7D3-414E-4512-834E-165F886400F2}" type="datetimeFigureOut">
              <a:rPr lang="ru-RU" smtClean="0"/>
              <a:t>25.06.2019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44625-228B-4BB3-97E7-1AFFBB79DD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589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B7D3-414E-4512-834E-165F886400F2}" type="datetimeFigureOut">
              <a:rPr lang="ru-RU" smtClean="0"/>
              <a:t>25.06.2019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44625-228B-4BB3-97E7-1AFFBB79DD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519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B7D3-414E-4512-834E-165F886400F2}" type="datetimeFigureOut">
              <a:rPr lang="ru-RU" smtClean="0"/>
              <a:t>25.06.2019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44625-228B-4BB3-97E7-1AFFBB79DD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891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B7D3-414E-4512-834E-165F886400F2}" type="datetimeFigureOut">
              <a:rPr lang="ru-RU" smtClean="0"/>
              <a:t>25.06.2019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44625-228B-4BB3-97E7-1AFFBB79DD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9182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B7D3-414E-4512-834E-165F886400F2}" type="datetimeFigureOut">
              <a:rPr lang="ru-RU" smtClean="0"/>
              <a:t>25.06.2019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44625-228B-4BB3-97E7-1AFFBB79DD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0871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CB7D3-414E-4512-834E-165F886400F2}" type="datetimeFigureOut">
              <a:rPr lang="ru-RU" smtClean="0"/>
              <a:t>25.06.2019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44625-228B-4BB3-97E7-1AFFBB79DD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8514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CB7D3-414E-4512-834E-165F886400F2}" type="datetimeFigureOut">
              <a:rPr lang="ru-RU" smtClean="0"/>
              <a:t>25.06.2019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44625-228B-4BB3-97E7-1AFFBB79DD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3093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CB7D3-414E-4512-834E-165F886400F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44625-228B-4BB3-97E7-1AFFBB79DD0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497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5418">
              <a:schemeClr val="bg1">
                <a:lumMod val="65000"/>
              </a:schemeClr>
            </a:gs>
            <a:gs pos="53736">
              <a:schemeClr val="tx2">
                <a:lumMod val="40000"/>
                <a:lumOff val="60000"/>
              </a:schemeClr>
            </a:gs>
            <a:gs pos="20424">
              <a:srgbClr val="002060"/>
            </a:gs>
            <a:gs pos="0">
              <a:schemeClr val="tx2">
                <a:lumMod val="75000"/>
              </a:schemeClr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3384375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ЗАКЛЮЧЕНИЕ </a:t>
            </a:r>
            <a:b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КОНТРОЛЬНО-СЧЕТНОЙ ПАЛАТЫ </a:t>
            </a:r>
            <a:b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АМУРСКОЙ ОБЛАСТИ </a:t>
            </a:r>
            <a:b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НА ПРОЕКТ ЗАКОНА АМУРСКОЙ ОБЛАСТИ </a:t>
            </a:r>
            <a:r>
              <a:rPr lang="ru-RU" sz="1600" dirty="0" smtClean="0">
                <a:latin typeface="Georgia" pitchFamily="18" charset="0"/>
              </a:rPr>
              <a:t/>
            </a:r>
            <a:br>
              <a:rPr lang="ru-RU" sz="1600" dirty="0" smtClean="0">
                <a:latin typeface="Georgia" pitchFamily="18" charset="0"/>
              </a:rPr>
            </a:br>
            <a:endParaRPr lang="ru-RU" sz="1600" dirty="0">
              <a:latin typeface="Georgia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11560" y="3501008"/>
            <a:ext cx="7776864" cy="295232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«ОБ ИСПОЛНЕНИИ ОБЛАСТНОГО БЮДЖЕТА </a:t>
            </a: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ЗА </a:t>
            </a:r>
            <a:r>
              <a:rPr lang="ru-RU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2018 ГОД»</a:t>
            </a:r>
          </a:p>
          <a:p>
            <a:endParaRPr lang="ru-RU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68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  <a:t>Основные 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  <a:t>причины 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  <a:t>неисполнения бюджетных ассигнований </a:t>
            </a:r>
            <a:b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</a:b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  <a:t>областного бюджета за 2018 год</a:t>
            </a:r>
            <a:endParaRPr lang="ru-RU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ea typeface="Calibri"/>
              <a:cs typeface="Times New Roman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08720"/>
            <a:ext cx="8856984" cy="576064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34000"/>
              </a:lnSpc>
            </a:pPr>
            <a:r>
              <a:rPr lang="ru-RU" sz="3300" b="1" dirty="0">
                <a:latin typeface="Georgia" pitchFamily="18" charset="0"/>
              </a:rPr>
              <a:t>Экономия средств по результатам проведения конкурсных процедур</a:t>
            </a:r>
          </a:p>
          <a:p>
            <a:pPr>
              <a:lnSpc>
                <a:spcPct val="134000"/>
              </a:lnSpc>
            </a:pPr>
            <a:r>
              <a:rPr lang="ru-RU" sz="3300" b="1" dirty="0">
                <a:latin typeface="Georgia" pitchFamily="18" charset="0"/>
              </a:rPr>
              <a:t>Перечисление из областного бюджета межбюджетных трансфертов в пределах сумм, необходимых для оплаты денежных обязательств муниципальных образований</a:t>
            </a:r>
          </a:p>
          <a:p>
            <a:pPr>
              <a:lnSpc>
                <a:spcPct val="134000"/>
              </a:lnSpc>
            </a:pPr>
            <a:r>
              <a:rPr lang="ru-RU" sz="3300" b="1" dirty="0">
                <a:latin typeface="Georgia" pitchFamily="18" charset="0"/>
              </a:rPr>
              <a:t>Оплата расходов в размере фактического исполнения на основании актов выполненных работ</a:t>
            </a:r>
          </a:p>
          <a:p>
            <a:pPr>
              <a:lnSpc>
                <a:spcPct val="134000"/>
              </a:lnSpc>
            </a:pPr>
            <a:r>
              <a:rPr lang="ru-RU" sz="3300" b="1" dirty="0">
                <a:latin typeface="Georgia" pitchFamily="18" charset="0"/>
              </a:rPr>
              <a:t>Неисполнение поставщиками, подрядчиками контрактных обязательств в части соблюдения сроков, определенных государственными контрактами</a:t>
            </a:r>
          </a:p>
          <a:p>
            <a:pPr>
              <a:lnSpc>
                <a:spcPct val="134000"/>
              </a:lnSpc>
            </a:pPr>
            <a:r>
              <a:rPr lang="ru-RU" sz="3300" b="1" dirty="0">
                <a:latin typeface="Georgia" pitchFamily="18" charset="0"/>
              </a:rPr>
              <a:t>Отсутствие потребности в средствах, предоставление которых носит заявительный характер, что связано с уменьшением количества получателей бюджетных средств</a:t>
            </a:r>
          </a:p>
          <a:p>
            <a:pPr>
              <a:lnSpc>
                <a:spcPct val="134000"/>
              </a:lnSpc>
            </a:pPr>
            <a:r>
              <a:rPr lang="ru-RU" sz="3300" b="1" dirty="0">
                <a:latin typeface="Georgia" pitchFamily="18" charset="0"/>
              </a:rPr>
              <a:t>Признание конкурса на закупку товаров, работ, услуг для государственных (муниципальных) нужд несостоявшимся</a:t>
            </a:r>
          </a:p>
          <a:p>
            <a:pPr>
              <a:lnSpc>
                <a:spcPct val="134000"/>
              </a:lnSpc>
            </a:pPr>
            <a:r>
              <a:rPr lang="ru-RU" sz="3300" b="1" dirty="0">
                <a:latin typeface="Georgia" pitchFamily="18" charset="0"/>
              </a:rPr>
              <a:t>Не распределены средства резервного фонда Правительства Амурской области в связи с отсутствием необходимости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143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indent="450215">
              <a:lnSpc>
                <a:spcPct val="115000"/>
              </a:lnSpc>
            </a:pP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Calibri"/>
                <a:cs typeface="Times New Roman"/>
              </a:rPr>
              <a:t>Основные направления расходов по государственной программе </a:t>
            </a: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  <a:t>«Развитие транспортной системы Амурской области на 2014–2020 годы»</a:t>
            </a: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Calibri"/>
                <a:cs typeface="Times New Roman"/>
              </a:rPr>
              <a:t> 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Calibri"/>
                <a:cs typeface="Times New Roman"/>
              </a:rPr>
              <a:t>в </a:t>
            </a: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Calibri"/>
                <a:cs typeface="Times New Roman"/>
              </a:rPr>
              <a:t>2018 году, млн. руб.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ea typeface="Calibri"/>
              <a:cs typeface="Times New Roman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4278343"/>
              </p:ext>
            </p:extLst>
          </p:nvPr>
        </p:nvGraphicFramePr>
        <p:xfrm>
          <a:off x="107504" y="980728"/>
          <a:ext cx="8784976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679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5418">
              <a:schemeClr val="bg1">
                <a:lumMod val="65000"/>
              </a:schemeClr>
            </a:gs>
            <a:gs pos="53736">
              <a:schemeClr val="tx2">
                <a:lumMod val="40000"/>
                <a:lumOff val="60000"/>
              </a:schemeClr>
            </a:gs>
            <a:gs pos="20424">
              <a:srgbClr val="002060"/>
            </a:gs>
            <a:gs pos="0">
              <a:schemeClr val="tx2">
                <a:lumMod val="75000"/>
              </a:schemeClr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3384375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ЗАКЛЮЧЕНИЕ </a:t>
            </a:r>
            <a:b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КОНТРОЛЬНО-СЧЕТНОЙ ПАЛАТЫ </a:t>
            </a:r>
            <a:b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АМУРСКОЙ ОБЛАСТИ </a:t>
            </a:r>
            <a:b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НА ПРОЕКТ ЗАКОНА АМУРСКОЙ ОБЛАСТИ </a:t>
            </a:r>
            <a:r>
              <a:rPr lang="ru-RU" sz="1600" dirty="0" smtClean="0">
                <a:latin typeface="Georgia" pitchFamily="18" charset="0"/>
              </a:rPr>
              <a:t/>
            </a:r>
            <a:br>
              <a:rPr lang="ru-RU" sz="1600" dirty="0" smtClean="0">
                <a:latin typeface="Georgia" pitchFamily="18" charset="0"/>
              </a:rPr>
            </a:br>
            <a:endParaRPr lang="ru-RU" sz="1600" dirty="0">
              <a:latin typeface="Georgia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11560" y="3501008"/>
            <a:ext cx="7776864" cy="295232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«ОБ ИСПОЛНЕНИИ ОБЛАСТНОГО БЮДЖЕТА </a:t>
            </a: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ЗА </a:t>
            </a:r>
            <a:r>
              <a:rPr lang="ru-RU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2018 ГОД»</a:t>
            </a:r>
          </a:p>
          <a:p>
            <a:endParaRPr lang="ru-RU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19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indent="450215">
              <a:lnSpc>
                <a:spcPct val="115000"/>
              </a:lnSpc>
            </a:pPr>
            <a:r>
              <a:rPr lang="ru-RU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  <a:t>Результаты исполнения консолидированного бюджета Амурской области за 2014-2018 годы, млн. руб.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Calibri"/>
                <a:cs typeface="Times New Roman"/>
              </a:rPr>
              <a:t> </a:t>
            </a:r>
            <a:endParaRPr lang="ru-RU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867291"/>
              </p:ext>
            </p:extLst>
          </p:nvPr>
        </p:nvGraphicFramePr>
        <p:xfrm>
          <a:off x="107504" y="1052736"/>
          <a:ext cx="9036496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492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490066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  <a:t>Структура расходов консолидированного бюджета области за 2018 год</a:t>
            </a:r>
            <a:endParaRPr lang="ru-RU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8123151"/>
              </p:ext>
            </p:extLst>
          </p:nvPr>
        </p:nvGraphicFramePr>
        <p:xfrm>
          <a:off x="107504" y="764704"/>
          <a:ext cx="8928992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6400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/>
              </a:rPr>
              <a:t>Динамика исполнения консолидированного бюджета (дефицит, профицит) за 2013-2018 годы, млн. рублей</a:t>
            </a:r>
            <a:endParaRPr lang="ru-RU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30033"/>
              </p:ext>
            </p:extLst>
          </p:nvPr>
        </p:nvGraphicFramePr>
        <p:xfrm>
          <a:off x="179512" y="908720"/>
          <a:ext cx="8784976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137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9036496" cy="490066"/>
          </a:xfrm>
        </p:spPr>
        <p:txBody>
          <a:bodyPr>
            <a:normAutofit/>
          </a:bodyPr>
          <a:lstStyle/>
          <a:p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Calibri"/>
              </a:rPr>
              <a:t>Динамика</a:t>
            </a:r>
            <a:r>
              <a:rPr lang="ru-RU" sz="1600" b="1" dirty="0" smtClean="0">
                <a:effectLst/>
                <a:latin typeface="Georgia" pitchFamily="18" charset="0"/>
                <a:ea typeface="Calibri"/>
              </a:rPr>
              <a:t> 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Calibri"/>
              </a:rPr>
              <a:t>поступления</a:t>
            </a:r>
            <a:r>
              <a:rPr lang="ru-RU" sz="1600" b="1" dirty="0" smtClean="0">
                <a:effectLst/>
                <a:latin typeface="Georgia" pitchFamily="18" charset="0"/>
                <a:ea typeface="Calibri"/>
              </a:rPr>
              <a:t> 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Calibri"/>
              </a:rPr>
              <a:t>доходов</a:t>
            </a:r>
            <a:r>
              <a:rPr lang="ru-RU" sz="1600" b="1" dirty="0" smtClean="0">
                <a:effectLst/>
                <a:latin typeface="Georgia" pitchFamily="18" charset="0"/>
                <a:ea typeface="Calibri"/>
              </a:rPr>
              <a:t> 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Calibri"/>
              </a:rPr>
              <a:t>областного</a:t>
            </a:r>
            <a:r>
              <a:rPr lang="ru-RU" sz="1600" b="1" dirty="0" smtClean="0">
                <a:effectLst/>
                <a:latin typeface="Georgia" pitchFamily="18" charset="0"/>
                <a:ea typeface="Calibri"/>
              </a:rPr>
              <a:t> 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Calibri"/>
              </a:rPr>
              <a:t>бюджета</a:t>
            </a:r>
            <a:r>
              <a:rPr lang="ru-RU" sz="1600" b="1" dirty="0" smtClean="0">
                <a:effectLst/>
                <a:latin typeface="Georgia" pitchFamily="18" charset="0"/>
                <a:ea typeface="Calibri"/>
              </a:rPr>
              <a:t> 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Calibri"/>
              </a:rPr>
              <a:t>за</a:t>
            </a:r>
            <a:r>
              <a:rPr lang="ru-RU" sz="1600" b="1" dirty="0" smtClean="0">
                <a:effectLst/>
                <a:latin typeface="Georgia" pitchFamily="18" charset="0"/>
                <a:ea typeface="Calibri"/>
              </a:rPr>
              <a:t> 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Calibri"/>
              </a:rPr>
              <a:t>2012-2018 г.г., млн. руб.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1523888"/>
              </p:ext>
            </p:extLst>
          </p:nvPr>
        </p:nvGraphicFramePr>
        <p:xfrm>
          <a:off x="107504" y="692696"/>
          <a:ext cx="8928992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3885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/>
              </a:rPr>
              <a:t>Структура доходов областного бюджета, поступивших </a:t>
            </a:r>
            <a:b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/>
              </a:rPr>
            </a:b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/>
              </a:rPr>
              <a:t>в 2018 году, в процентах</a:t>
            </a:r>
            <a:endParaRPr lang="ru-RU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graphicFrame>
        <p:nvGraphicFramePr>
          <p:cNvPr id="4" name="Объект 21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0292089"/>
              </p:ext>
            </p:extLst>
          </p:nvPr>
        </p:nvGraphicFramePr>
        <p:xfrm>
          <a:off x="107504" y="764704"/>
          <a:ext cx="8928992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1744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640960" cy="562074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/>
              </a:rPr>
              <a:t>Структура неналоговых доходов областного бюджета, поступивших в </a:t>
            </a:r>
            <a:b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/>
              </a:rPr>
            </a:b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/>
              </a:rPr>
              <a:t>2018 году, в процентах</a:t>
            </a:r>
            <a:endParaRPr lang="ru-RU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2567633"/>
              </p:ext>
            </p:extLst>
          </p:nvPr>
        </p:nvGraphicFramePr>
        <p:xfrm>
          <a:off x="107504" y="764704"/>
          <a:ext cx="9001000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70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922114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/>
              </a:rPr>
              <a:t>Структура дебиторской задолженности (недоимки) </a:t>
            </a:r>
            <a:r>
              <a:rPr lang="ru-RU" sz="1800" b="1" spc="3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Calibri"/>
              </a:rPr>
              <a:t>по основным налогам главного администратора доходов областного бюджета – Управления  Федеральной налоговой службы по Амурской области за 2018 год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/>
              </a:rPr>
              <a:t>, в процентах</a:t>
            </a:r>
            <a:endParaRPr lang="ru-RU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4998313"/>
              </p:ext>
            </p:extLst>
          </p:nvPr>
        </p:nvGraphicFramePr>
        <p:xfrm>
          <a:off x="251520" y="908720"/>
          <a:ext cx="8712968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5514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/>
              </a:rPr>
              <a:t>Структура расходов за 2018 год, отражающая направление бюджетных средств на выполнение органами государственной власти области основных функций и решение социально-экономических задач</a:t>
            </a:r>
            <a:endParaRPr lang="ru-R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8969680"/>
              </p:ext>
            </p:extLst>
          </p:nvPr>
        </p:nvGraphicFramePr>
        <p:xfrm>
          <a:off x="179512" y="980728"/>
          <a:ext cx="8784976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2331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672</TotalTime>
  <Words>701</Words>
  <Application>Microsoft Office PowerPoint</Application>
  <PresentationFormat>Экран (4:3)</PresentationFormat>
  <Paragraphs>131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Тема Office</vt:lpstr>
      <vt:lpstr>1_Тема Office</vt:lpstr>
      <vt:lpstr>ЗАКЛЮЧЕНИЕ  КОНТРОЛЬНО-СЧЕТНОЙ ПАЛАТЫ  АМУРСКОЙ ОБЛАСТИ  НА ПРОЕКТ ЗАКОНА АМУРСКОЙ ОБЛАСТИ  </vt:lpstr>
      <vt:lpstr>Результаты исполнения консолидированного бюджета Амурской области за 2014-2018 годы, млн. руб. </vt:lpstr>
      <vt:lpstr>Структура расходов консолидированного бюджета области за 2018 год</vt:lpstr>
      <vt:lpstr>Динамика исполнения консолидированного бюджета (дефицит, профицит) за 2013-2018 годы, млн. рублей</vt:lpstr>
      <vt:lpstr>Динамика поступления доходов областного бюджета за 2012-2018 г.г., млн. руб.</vt:lpstr>
      <vt:lpstr>Структура доходов областного бюджета, поступивших  в 2018 году, в процентах</vt:lpstr>
      <vt:lpstr>Структура неналоговых доходов областного бюджета, поступивших в  2018 году, в процентах</vt:lpstr>
      <vt:lpstr>Структура дебиторской задолженности (недоимки) по основным налогам главного администратора доходов областного бюджета – Управления  Федеральной налоговой службы по Амурской области за 2018 год, в процентах</vt:lpstr>
      <vt:lpstr>Структура расходов за 2018 год, отражающая направление бюджетных средств на выполнение органами государственной власти области основных функций и решение социально-экономических задач</vt:lpstr>
      <vt:lpstr>Основные причины неисполнения бюджетных ассигнований  областного бюджета за 2018 год</vt:lpstr>
      <vt:lpstr>Основные направления расходов по государственной программе «Развитие транспортной системы Амурской области на 2014–2020 годы» в 2018 году, млн. руб.</vt:lpstr>
      <vt:lpstr>ЗАКЛЮЧЕНИЕ  КОНТРОЛЬНО-СЧЕТНОЙ ПАЛАТЫ  АМУРСКОЙ ОБЛАСТИ  НА ПРОЕКТ ЗАКОНА АМУРСКОЙ ОБЛАСТИ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31</cp:revision>
  <dcterms:created xsi:type="dcterms:W3CDTF">2019-06-18T02:06:48Z</dcterms:created>
  <dcterms:modified xsi:type="dcterms:W3CDTF">2019-06-25T01:42:04Z</dcterms:modified>
</cp:coreProperties>
</file>