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3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373665248365699E-2"/>
          <c:y val="4.4057617797775464E-2"/>
          <c:w val="0.91510360118028722"/>
          <c:h val="0.852820897387829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</c:v>
                </c:pt>
              </c:strCache>
            </c:strRef>
          </c:tx>
          <c:spPr>
            <a:gradFill>
              <a:gsLst>
                <a:gs pos="85418">
                  <a:sysClr val="window" lastClr="FFFFFF">
                    <a:lumMod val="65000"/>
                  </a:sysClr>
                </a:gs>
                <a:gs pos="53736">
                  <a:srgbClr val="1F497D">
                    <a:lumMod val="40000"/>
                    <a:lumOff val="60000"/>
                  </a:srgbClr>
                </a:gs>
                <a:gs pos="20424">
                  <a:srgbClr val="002060"/>
                </a:gs>
                <a:gs pos="0">
                  <a:srgbClr val="1F497D">
                    <a:lumMod val="75000"/>
                  </a:srgbClr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path path="circle">
                <a:fillToRect l="100000" t="100000"/>
              </a:path>
            </a:gradFill>
            <a:ln w="12700">
              <a:solidFill>
                <a:sysClr val="windowText" lastClr="00000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-2.4013179444775941E-2"/>
                  <c:y val="1.0328268369041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2958013814204089E-2"/>
                  <c:y val="1.424343164149852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255468933976693E-3"/>
                  <c:y val="3.7597318246690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5106545723032465E-4"/>
                  <c:y val="5.29677614168226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9309493414260424E-3"/>
                  <c:y val="-5.09489803523940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8142333856619569E-2"/>
                  <c:y val="3.0665371374032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baseline="0">
                    <a:latin typeface="Georgia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53778.3</c:v>
                </c:pt>
                <c:pt idx="1">
                  <c:v>52149.1</c:v>
                </c:pt>
                <c:pt idx="2">
                  <c:v>57803.7</c:v>
                </c:pt>
                <c:pt idx="3">
                  <c:v>58098.9</c:v>
                </c:pt>
                <c:pt idx="4">
                  <c:v>65283.3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</c:v>
                </c:pt>
              </c:strCache>
            </c:strRef>
          </c:tx>
          <c:spPr>
            <a:solidFill>
              <a:srgbClr val="0070C0"/>
            </a:solidFill>
            <a:ln w="19050">
              <a:solidFill>
                <a:sysClr val="windowText" lastClr="000000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5.3063881079619873E-2"/>
                  <c:y val="2.4896172187954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698959419668865E-2"/>
                  <c:y val="3.876151594970460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3282161581214663E-2"/>
                  <c:y val="2.0756418802469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17715720317571E-2"/>
                  <c:y val="1.6957425776323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7281167390546168E-2"/>
                  <c:y val="2.5599476288851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117739403453691E-2"/>
                  <c:y val="1.19061253706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Georgia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65427.199999999997</c:v>
                </c:pt>
                <c:pt idx="1">
                  <c:v>56426.5</c:v>
                </c:pt>
                <c:pt idx="2">
                  <c:v>54292.800000000003</c:v>
                </c:pt>
                <c:pt idx="3">
                  <c:v>57650.5</c:v>
                </c:pt>
                <c:pt idx="4">
                  <c:v>64772.3</c:v>
                </c:pt>
              </c:numCache>
            </c:numRef>
          </c:val>
          <c:shape val="cylinder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 (-)/Профицит (+) 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5.3722593359195867E-2"/>
                  <c:y val="6.6753131508594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682239664577951E-2"/>
                  <c:y val="7.2595210218807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3901034206179E-2"/>
                  <c:y val="5.860513361763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706764214801845E-2"/>
                  <c:y val="3.3910762052079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8632009575392937E-2"/>
                  <c:y val="3.5951349990648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>
                    <a:latin typeface="Georgi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-11648.9</c:v>
                </c:pt>
                <c:pt idx="1">
                  <c:v>-4277.3999999999996</c:v>
                </c:pt>
                <c:pt idx="2">
                  <c:v>3510.9</c:v>
                </c:pt>
                <c:pt idx="3">
                  <c:v>448.4</c:v>
                </c:pt>
                <c:pt idx="4" formatCode="0.0">
                  <c:v>511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4061568"/>
        <c:axId val="84079744"/>
        <c:axId val="0"/>
      </c:bar3DChart>
      <c:dateAx>
        <c:axId val="8406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050" b="1">
                <a:latin typeface="Georgia" pitchFamily="18" charset="0"/>
                <a:cs typeface="Times New Roman" pitchFamily="18" charset="0"/>
              </a:defRPr>
            </a:pPr>
            <a:endParaRPr lang="ru-RU"/>
          </a:p>
        </c:txPr>
        <c:crossAx val="84079744"/>
        <c:crosses val="autoZero"/>
        <c:auto val="0"/>
        <c:lblOffset val="100"/>
        <c:baseTimeUnit val="days"/>
      </c:dateAx>
      <c:valAx>
        <c:axId val="8407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Georgia" pitchFamily="18" charset="0"/>
                <a:cs typeface="Times New Roman" pitchFamily="18" charset="0"/>
              </a:defRPr>
            </a:pPr>
            <a:endParaRPr lang="ru-RU"/>
          </a:p>
        </c:txPr>
        <c:crossAx val="84061568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0499274547203338"/>
          <c:y val="0.90058799468248285"/>
          <c:w val="0.57262320470810713"/>
          <c:h val="7.3437979343491153E-2"/>
        </c:manualLayout>
      </c:layout>
      <c:overlay val="0"/>
      <c:txPr>
        <a:bodyPr/>
        <a:lstStyle/>
        <a:p>
          <a:pPr>
            <a:defRPr sz="1200" b="1">
              <a:latin typeface="Georgia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23132369647824"/>
          <c:y val="3.8023951459508855E-2"/>
          <c:w val="0.73286398958072752"/>
          <c:h val="0.961976048540491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5875">
              <a:solidFill>
                <a:sysClr val="windowText" lastClr="000000"/>
              </a:solidFill>
            </a:ln>
            <a:effectLst>
              <a:outerShdw blurRad="50800" dist="50800" dir="5400000" algn="ctr" rotWithShape="0">
                <a:schemeClr val="bg1">
                  <a:alpha val="9000"/>
                </a:schemeClr>
              </a:outerShdw>
            </a:effectLst>
            <a:scene3d>
              <a:camera prst="orthographicFront"/>
              <a:lightRig rig="threePt" dir="t"/>
            </a:scene3d>
            <a:sp3d/>
          </c:spPr>
          <c:explosion val="46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bubble3D val="0"/>
            <c:spPr>
              <a:solidFill>
                <a:srgbClr val="00B0F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flat"/>
            </c:spPr>
          </c:dPt>
          <c:dPt>
            <c:idx val="4"/>
            <c:bubble3D val="0"/>
            <c:explosion val="47"/>
            <c:spPr>
              <a:solidFill>
                <a:srgbClr val="00B05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bubble3D val="0"/>
            <c:spPr>
              <a:solidFill>
                <a:srgbClr val="00206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bubble3D val="0"/>
            <c:spPr>
              <a:solidFill>
                <a:srgbClr val="FFFF0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7"/>
            <c:bubble3D val="0"/>
            <c:spPr>
              <a:solidFill>
                <a:srgbClr val="7030A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8"/>
            <c:bubble3D val="0"/>
            <c:spPr>
              <a:solidFill>
                <a:srgbClr val="FF000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9"/>
            <c:bubble3D val="0"/>
            <c:spPr>
              <a:solidFill>
                <a:srgbClr val="FFC000"/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1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15875">
                <a:solidFill>
                  <a:sysClr val="windowText" lastClr="000000"/>
                </a:solidFill>
              </a:ln>
              <a:effectLst>
                <a:outerShdw blurRad="50800" dist="50800" dir="5400000" algn="ctr" rotWithShape="0">
                  <a:schemeClr val="bg1">
                    <a:alpha val="9000"/>
                  </a:scheme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>
                <c:manualLayout>
                  <c:x val="0.13824248022621141"/>
                  <c:y val="-0.1303780838273659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Общегосударствен-ные вопросы; 8,0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427286305105885"/>
                  <c:y val="-5.4408445915647925E-2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Национальная оборона; 0,1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380631919351703"/>
                  <c:y val="0.13182100625480164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Национальная безопасность и правоохранитель-ная деятельность; 1,8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527457879597696E-2"/>
                  <c:y val="0.14284401108924655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Национальная экономика; 15,0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8993239102465324E-3"/>
                  <c:y val="0.12758287901076595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Жилищно-коммунальное хозяйство</a:t>
                    </a:r>
                    <a:r>
                      <a:rPr lang="en-US" sz="1200">
                        <a:latin typeface="Georgia" pitchFamily="18" charset="0"/>
                      </a:rPr>
                      <a:t>;</a:t>
                    </a:r>
                    <a:r>
                      <a:rPr lang="ru-RU" sz="1200">
                        <a:latin typeface="Georgia" pitchFamily="18" charset="0"/>
                      </a:rPr>
                      <a:t> 11,3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205550189763861E-2"/>
                  <c:y val="0.15058885692754354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Охрана окружающей среды; 0,1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2175058265523378"/>
                  <c:y val="0.13433723127405611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Образование;26,3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270988707347929"/>
                  <c:y val="0.20630354994023423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Культура, кинематография; 3,5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0.20427114524089024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Здравоохранение; 7,0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0524852077367746E-2"/>
                  <c:y val="6.0528080547944514E-2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Социальная политика; 24,1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2280986476413015"/>
                  <c:y val="1.978177123559229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594533851077479"/>
                  <c:y val="-0.122704404999176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Georgia" pitchFamily="18" charset="0"/>
                      </a:rPr>
                      <a:t>Средства массовой информации; 0,2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6.1258314488354337E-2"/>
                  <c:y val="-7.7749393307035494E-2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Обслуживание государственного и муниципального долга; 1,3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baseline="0">
                    <a:latin typeface="Georgia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Культура,кинематография </c:v>
                </c:pt>
                <c:pt idx="8">
                  <c:v>Здравоохранение </c:v>
                </c:pt>
                <c:pt idx="9">
                  <c:v>Социальная политика </c:v>
                </c:pt>
                <c:pt idx="10">
                  <c:v>Физическая культура и спорт</c:v>
                </c:pt>
                <c:pt idx="11">
                  <c:v>Средства массовой информации </c:v>
                </c:pt>
                <c:pt idx="12">
                  <c:v>Обслуживание государственного и муниципального долга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8</c:v>
                </c:pt>
                <c:pt idx="1">
                  <c:v>0.1</c:v>
                </c:pt>
                <c:pt idx="2">
                  <c:v>1.8</c:v>
                </c:pt>
                <c:pt idx="3">
                  <c:v>15</c:v>
                </c:pt>
                <c:pt idx="4">
                  <c:v>11.3</c:v>
                </c:pt>
                <c:pt idx="5">
                  <c:v>0.1</c:v>
                </c:pt>
                <c:pt idx="6">
                  <c:v>26.3</c:v>
                </c:pt>
                <c:pt idx="7">
                  <c:v>3.5</c:v>
                </c:pt>
                <c:pt idx="8">
                  <c:v>7</c:v>
                </c:pt>
                <c:pt idx="9">
                  <c:v>24.1</c:v>
                </c:pt>
                <c:pt idx="10">
                  <c:v>1.3</c:v>
                </c:pt>
                <c:pt idx="11">
                  <c:v>0.2</c:v>
                </c:pt>
                <c:pt idx="12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 prstMaterial="clear"/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708210016737672E-2"/>
          <c:y val="4.4057617797775464E-2"/>
          <c:w val="0.92600776598592871"/>
          <c:h val="0.852820897387829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gradFill>
              <a:gsLst>
                <a:gs pos="85418">
                  <a:srgbClr val="7030A0"/>
                </a:gs>
                <a:gs pos="53736">
                  <a:srgbClr val="8064A2">
                    <a:lumMod val="75000"/>
                  </a:srgbClr>
                </a:gs>
                <a:gs pos="20424">
                  <a:srgbClr val="002060"/>
                </a:gs>
                <a:gs pos="0">
                  <a:srgbClr val="C00000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path path="circle">
                <a:fillToRect l="100000" t="100000"/>
              </a:path>
            </a:gradFill>
            <a:ln w="12700">
              <a:solidFill>
                <a:sysClr val="windowText" lastClr="00000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3.5432196969007089E-2"/>
                  <c:y val="-7.33356015998222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393790944904118E-2"/>
                  <c:y val="1.98484890567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862899005756148E-2"/>
                  <c:y val="1.298939905239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202825685108265E-2"/>
                  <c:y val="9.380899501224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676609105180531E-2"/>
                  <c:y val="1.2628762313801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013018589919987E-2"/>
                  <c:y val="2.5691589823352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Georgia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-12037.6</c:v>
                </c:pt>
                <c:pt idx="1">
                  <c:v>-14213.7</c:v>
                </c:pt>
                <c:pt idx="2">
                  <c:v>-6921.2</c:v>
                </c:pt>
                <c:pt idx="3">
                  <c:v>-2721.9</c:v>
                </c:pt>
                <c:pt idx="4">
                  <c:v>-3000.9</c:v>
                </c:pt>
                <c:pt idx="5">
                  <c:v>-2911.3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отчет</c:v>
                </c:pt>
              </c:strCache>
            </c:strRef>
          </c:tx>
          <c:spPr>
            <a:solidFill>
              <a:srgbClr val="00B050"/>
            </a:solidFill>
            <a:ln w="19050">
              <a:solidFill>
                <a:sysClr val="windowText" lastClr="000000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3.1981533017278588E-2"/>
                  <c:y val="3.006957560271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048203205108356E-2"/>
                  <c:y val="5.327255304966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967854209277295E-2"/>
                  <c:y val="7.41809937784690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712508264109091E-2"/>
                  <c:y val="2.0804980002221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685329134649885E-2"/>
                  <c:y val="2.6016900899900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026328586441226E-2"/>
                  <c:y val="3.7166356515942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-2813.2</c:v>
                </c:pt>
                <c:pt idx="1">
                  <c:v>-11348.9</c:v>
                </c:pt>
                <c:pt idx="2">
                  <c:v>-4277.3999999999996</c:v>
                </c:pt>
                <c:pt idx="3">
                  <c:v>3510.9</c:v>
                </c:pt>
                <c:pt idx="4">
                  <c:v>448.4</c:v>
                </c:pt>
                <c:pt idx="5" formatCode="0.0">
                  <c:v>511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424640"/>
        <c:axId val="7430528"/>
        <c:axId val="0"/>
      </c:bar3DChart>
      <c:dateAx>
        <c:axId val="742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050" b="1">
                <a:latin typeface="Georgia" pitchFamily="18" charset="0"/>
                <a:cs typeface="Times New Roman" pitchFamily="18" charset="0"/>
              </a:defRPr>
            </a:pPr>
            <a:endParaRPr lang="ru-RU"/>
          </a:p>
        </c:txPr>
        <c:crossAx val="7430528"/>
        <c:crosses val="autoZero"/>
        <c:auto val="0"/>
        <c:lblOffset val="100"/>
        <c:baseTimeUnit val="days"/>
      </c:dateAx>
      <c:valAx>
        <c:axId val="7430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Georgia" pitchFamily="18" charset="0"/>
                <a:cs typeface="Times New Roman" pitchFamily="18" charset="0"/>
              </a:defRPr>
            </a:pPr>
            <a:endParaRPr lang="ru-RU"/>
          </a:p>
        </c:txPr>
        <c:crossAx val="7424640"/>
        <c:crosses val="autoZero"/>
        <c:crossBetween val="between"/>
      </c:valAx>
      <c:spPr>
        <a:noFill/>
        <a:ln>
          <a:noFill/>
        </a:ln>
        <a:effectLst>
          <a:glow rad="127000">
            <a:srgbClr val="4BACC6">
              <a:lumMod val="40000"/>
              <a:lumOff val="60000"/>
            </a:srgbClr>
          </a:glow>
        </a:effectLst>
      </c:spPr>
    </c:plotArea>
    <c:legend>
      <c:legendPos val="b"/>
      <c:layout>
        <c:manualLayout>
          <c:xMode val="edge"/>
          <c:yMode val="edge"/>
          <c:x val="3.3105725046943778E-2"/>
          <c:y val="0.94937281274302854"/>
          <c:w val="0.21963748108133702"/>
          <c:h val="3.7399490334407287E-2"/>
        </c:manualLayout>
      </c:layout>
      <c:overlay val="0"/>
      <c:txPr>
        <a:bodyPr/>
        <a:lstStyle/>
        <a:p>
          <a:pPr>
            <a:defRPr b="1">
              <a:latin typeface="Georgia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solidFill>
          <a:schemeClr val="accent6">
            <a:lumMod val="20000"/>
            <a:lumOff val="80000"/>
          </a:schemeClr>
        </a:solidFill>
      </c:spPr>
    </c:floor>
    <c:sideWall>
      <c:thickness val="0"/>
      <c:spPr>
        <a:solidFill>
          <a:srgbClr val="4F81BD">
            <a:lumMod val="20000"/>
            <a:lumOff val="80000"/>
          </a:srgbClr>
        </a:solidFill>
      </c:spPr>
    </c:sideWall>
    <c:backWall>
      <c:thickness val="0"/>
      <c:spPr>
        <a:solidFill>
          <a:srgbClr val="4F81BD">
            <a:lumMod val="20000"/>
            <a:lumOff val="80000"/>
          </a:srgbClr>
        </a:solidFill>
      </c:spPr>
    </c:backWall>
    <c:plotArea>
      <c:layout>
        <c:manualLayout>
          <c:layoutTarget val="inner"/>
          <c:xMode val="edge"/>
          <c:yMode val="edge"/>
          <c:x val="8.2753623188405803E-2"/>
          <c:y val="1.6208551620290512E-2"/>
          <c:w val="0.90960776642050201"/>
          <c:h val="0.816697912760904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Доходы, всего</c:v>
                </c:pt>
              </c:strCache>
            </c:strRef>
          </c:tx>
          <c:spPr>
            <a:gradFill>
              <a:gsLst>
                <a:gs pos="85418">
                  <a:srgbClr val="7030A0"/>
                </a:gs>
                <a:gs pos="53736">
                  <a:srgbClr val="8064A2">
                    <a:lumMod val="75000"/>
                  </a:srgbClr>
                </a:gs>
                <a:gs pos="20424">
                  <a:srgbClr val="002060"/>
                </a:gs>
                <a:gs pos="0">
                  <a:srgbClr val="C00000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path path="circle">
                <a:fillToRect l="100000" t="100000"/>
              </a:path>
            </a:gradFill>
            <a:ln w="127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5843669699782462E-2"/>
                  <c:y val="-3.680481285211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52954287418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035990624697611E-2"/>
                  <c:y val="-2.78081551848987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988242234302486E-2"/>
                  <c:y val="1.2092174744302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1911928592730562E-2"/>
                  <c:y val="9.06913105822718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6064882880149013E-2"/>
                  <c:y val="1.8138262116454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Georgia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43982.8</c:v>
                </c:pt>
                <c:pt idx="1">
                  <c:v>66775.100000000006</c:v>
                </c:pt>
                <c:pt idx="2">
                  <c:v>45987.8</c:v>
                </c:pt>
                <c:pt idx="3">
                  <c:v>44035.5</c:v>
                </c:pt>
                <c:pt idx="4">
                  <c:v>48534.1</c:v>
                </c:pt>
                <c:pt idx="5">
                  <c:v>49062.9</c:v>
                </c:pt>
                <c:pt idx="6">
                  <c:v>53652.800000000003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 и неналоговые доходы</c:v>
                </c:pt>
              </c:strCache>
            </c:strRef>
          </c:tx>
          <c:spPr>
            <a:solidFill>
              <a:srgbClr val="7030A0"/>
            </a:solidFill>
            <a:ln w="127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3.3223634299347563E-2"/>
                  <c:y val="-3.0230436860757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3001114430567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3831775700934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2236342993475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8030608606212213E-2"/>
                  <c:y val="-4.5786411951550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1757681046191999E-2"/>
                  <c:y val="-8.82850366023587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8144577722177251E-2"/>
                  <c:y val="9.07029478458049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Georgia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26464.400000000001</c:v>
                </c:pt>
                <c:pt idx="1">
                  <c:v>26541.1</c:v>
                </c:pt>
                <c:pt idx="2">
                  <c:v>28781.200000000001</c:v>
                </c:pt>
                <c:pt idx="3">
                  <c:v>31969.599999999999</c:v>
                </c:pt>
                <c:pt idx="4">
                  <c:v>35267.699999999997</c:v>
                </c:pt>
                <c:pt idx="5">
                  <c:v>38174.300000000003</c:v>
                </c:pt>
                <c:pt idx="6" formatCode="0.0">
                  <c:v>39566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7762372281216065E-2"/>
                  <c:y val="-1.005527498283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222775426386317E-2"/>
                  <c:y val="-9.7256596656596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0758047767393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070680011929115E-2"/>
                  <c:y val="3.0230436860757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070680011929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070735316963883E-2"/>
                  <c:y val="3.0241457912998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1147157155638337E-2"/>
                  <c:y val="-6.0460873721514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Georgia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17518.5</c:v>
                </c:pt>
                <c:pt idx="1">
                  <c:v>40234.1</c:v>
                </c:pt>
                <c:pt idx="2">
                  <c:v>17206.599999999999</c:v>
                </c:pt>
                <c:pt idx="3">
                  <c:v>12065.9</c:v>
                </c:pt>
                <c:pt idx="4">
                  <c:v>13266.4</c:v>
                </c:pt>
                <c:pt idx="5">
                  <c:v>10888.6</c:v>
                </c:pt>
                <c:pt idx="6">
                  <c:v>14086.8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376704"/>
        <c:axId val="94378624"/>
        <c:axId val="0"/>
      </c:bar3DChart>
      <c:catAx>
        <c:axId val="943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1">
                <a:latin typeface="Georgia" pitchFamily="18" charset="0"/>
                <a:cs typeface="Times New Roman" pitchFamily="18" charset="0"/>
              </a:defRPr>
            </a:pPr>
            <a:endParaRPr lang="ru-RU"/>
          </a:p>
        </c:txPr>
        <c:crossAx val="94378624"/>
        <c:crosses val="autoZero"/>
        <c:auto val="1"/>
        <c:lblAlgn val="ctr"/>
        <c:lblOffset val="100"/>
        <c:noMultiLvlLbl val="0"/>
      </c:catAx>
      <c:valAx>
        <c:axId val="94378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Georgia" pitchFamily="18" charset="0"/>
                <a:cs typeface="Times New Roman" pitchFamily="18" charset="0"/>
              </a:defRPr>
            </a:pPr>
            <a:endParaRPr lang="ru-RU"/>
          </a:p>
        </c:txPr>
        <c:crossAx val="94376704"/>
        <c:crosses val="autoZero"/>
        <c:crossBetween val="between"/>
        <c:majorUnit val="5000"/>
        <c:minorUnit val="1000"/>
      </c:valAx>
    </c:plotArea>
    <c:legend>
      <c:legendPos val="r"/>
      <c:layout>
        <c:manualLayout>
          <c:xMode val="edge"/>
          <c:yMode val="edge"/>
          <c:x val="1.7256114013785653E-2"/>
          <c:y val="0.90973152165503124"/>
          <c:w val="0.91986050809069431"/>
          <c:h val="9.0268478344968775E-2"/>
        </c:manualLayout>
      </c:layout>
      <c:overlay val="0"/>
      <c:txPr>
        <a:bodyPr/>
        <a:lstStyle/>
        <a:p>
          <a:pPr>
            <a:defRPr b="1">
              <a:latin typeface="Georgia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20"/>
      <c:rotY val="1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650393700787402"/>
          <c:y val="0.33344483490876292"/>
          <c:w val="0.69572107765452817"/>
          <c:h val="0.4182692307692307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9999FF"/>
            </a:solidFill>
            <a:ln w="15875">
              <a:solidFill>
                <a:srgbClr val="000000"/>
              </a:solidFill>
              <a:prstDash val="solid"/>
            </a:ln>
          </c:spPr>
          <c:explosion val="26"/>
          <c:dPt>
            <c:idx val="0"/>
            <c:bubble3D val="0"/>
            <c:spPr>
              <a:solidFill>
                <a:srgbClr val="00B0F0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CC99FF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C99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79646">
                  <a:lumMod val="50000"/>
                </a:srgbClr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15875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7.770317186979224E-2"/>
                  <c:y val="0.1739004693922897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104844085424202E-2"/>
                  <c:y val="1.5965239973336296E-2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</a:rPr>
                      <a:t>Налог на доходы физических лиц; 25,9</a:t>
                    </a:r>
                    <a:endParaRPr lang="ru-RU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7197383534445992"/>
                  <c:y val="-0.1143458018553494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</a:rPr>
                      <a:t>Акцизы; 4,7</a:t>
                    </a:r>
                    <a:endParaRPr lang="ru-RU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28125515175733162"/>
                  <c:y val="-0.1865773594600600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8418708405159284"/>
                  <c:y val="-0.28891338462393068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0667533356508771E-3"/>
                  <c:y val="-0.32525674230641038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340585813045966E-2"/>
                  <c:y val="-0.1161164384512831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2695784697757596E-3"/>
                  <c:y val="0.13380353571825354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</a:rPr>
                      <a:t>Госпошлина</a:t>
                    </a:r>
                    <a:r>
                      <a:rPr lang="en-US" sz="1100">
                        <a:latin typeface="Georgia" pitchFamily="18" charset="0"/>
                      </a:rPr>
                      <a:t>;</a:t>
                    </a:r>
                    <a:r>
                      <a:rPr lang="ru-RU" sz="1100">
                        <a:latin typeface="Georgia" pitchFamily="18" charset="0"/>
                      </a:rPr>
                      <a:t> 0,3</a:t>
                    </a:r>
                    <a:endParaRPr lang="ru-RU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06632058803502E-2"/>
                  <c:y val="0.3327048730696589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</a:rPr>
                      <a:t>Неналоговые доходы</a:t>
                    </a:r>
                    <a:r>
                      <a:rPr lang="en-US" sz="1100">
                        <a:latin typeface="Georgia" pitchFamily="18" charset="0"/>
                      </a:rPr>
                      <a:t>;</a:t>
                    </a:r>
                    <a:r>
                      <a:rPr lang="ru-RU" sz="1100">
                        <a:latin typeface="Georgia" pitchFamily="18" charset="0"/>
                      </a:rPr>
                      <a:t> 2</a:t>
                    </a:r>
                    <a:r>
                      <a:rPr lang="en-US" sz="1100">
                        <a:latin typeface="Georgia" pitchFamily="18" charset="0"/>
                      </a:rPr>
                      <a:t>,</a:t>
                    </a:r>
                    <a:r>
                      <a:rPr lang="ru-RU" sz="1100">
                        <a:latin typeface="Georgia" pitchFamily="18" charset="0"/>
                      </a:rPr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25859637907616001"/>
                  <c:y val="0.21296418453505167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</a:rPr>
                      <a:t>Безвозмездные поступления; 26,3</a:t>
                    </a:r>
                    <a:endParaRPr lang="ru-RU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  <a:ln w="25341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rgbClr val="000000"/>
                      </a:solidFill>
                      <a:latin typeface="Georgia" pitchFamily="18" charset="0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Georgia" pitchFamily="18" charset="0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Sheet1!$B$1:$K$1</c:f>
              <c:strCache>
                <c:ptCount val="10"/>
                <c:pt idx="0">
                  <c:v>Налог на прибыль организаций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 на имущество организаций</c:v>
                </c:pt>
                <c:pt idx="5">
                  <c:v>Транспортный налог</c:v>
                </c:pt>
                <c:pt idx="6">
                  <c:v>Налог на добычу полезных ископаемых</c:v>
                </c:pt>
                <c:pt idx="7">
                  <c:v>Государственная пошлина </c:v>
                </c:pt>
                <c:pt idx="8">
                  <c:v>Неналоговые доходы</c:v>
                </c:pt>
                <c:pt idx="9">
                  <c:v>Безвозмездные поступления 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17.5</c:v>
                </c:pt>
                <c:pt idx="1">
                  <c:v>25.9</c:v>
                </c:pt>
                <c:pt idx="2">
                  <c:v>4.7</c:v>
                </c:pt>
                <c:pt idx="3" formatCode="0.0">
                  <c:v>3.9</c:v>
                </c:pt>
                <c:pt idx="4" formatCode="0.0">
                  <c:v>15.2</c:v>
                </c:pt>
                <c:pt idx="5" formatCode="0.0">
                  <c:v>1.8</c:v>
                </c:pt>
                <c:pt idx="6">
                  <c:v>1.6</c:v>
                </c:pt>
                <c:pt idx="7">
                  <c:v>0.3</c:v>
                </c:pt>
                <c:pt idx="8">
                  <c:v>2.8</c:v>
                </c:pt>
                <c:pt idx="9">
                  <c:v>26.3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800000"/>
            </a:gs>
            <a:gs pos="100000">
              <a:srgbClr val="800000">
                <a:gamma/>
                <a:tint val="0"/>
                <a:invGamma/>
              </a:srgbClr>
            </a:gs>
          </a:gsLst>
          <a:path path="rect">
            <a:fillToRect l="50000" t="50000" r="50000" b="50000"/>
          </a:path>
        </a:gradFill>
        <a:ln w="12670">
          <a:noFill/>
          <a:prstDash val="solid"/>
        </a:ln>
      </c:spPr>
    </c:plotArea>
    <c:plotVisOnly val="1"/>
    <c:dispBlanksAs val="zero"/>
    <c:showDLblsOverMax val="0"/>
  </c:chart>
  <c:spPr>
    <a:noFill/>
    <a:ln w="25341">
      <a:noFill/>
      <a:prstDash val="solid"/>
    </a:ln>
    <a:effectLst/>
  </c:spPr>
  <c:txPr>
    <a:bodyPr/>
    <a:lstStyle/>
    <a:p>
      <a:pPr>
        <a:defRPr sz="182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3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914538121759168E-2"/>
          <c:y val="0.13155112277631964"/>
          <c:w val="0.81035416246046166"/>
          <c:h val="0.801909827938174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</a:ln>
          </c:spPr>
          <c:explosion val="4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9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6.0782351854708934E-2"/>
                  <c:y val="-2.7879135909358928E-2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Доходы от использования имущества, находящегося в государственной собственности; 7,3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796689256749251E-2"/>
                  <c:y val="0.3179861959782246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Georgia" pitchFamily="18" charset="0"/>
                      </a:rPr>
                      <a:t>Платежи при пользовании природными ресурсами; 19,2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755916009332296E-2"/>
                  <c:y val="0.116649538940117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962337518053548E-4"/>
                  <c:y val="-0.1477858362959671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2317131429841128"/>
                  <c:y val="-0.157929848072436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Georgia" pitchFamily="18" charset="0"/>
                      </a:rPr>
                      <a:t>Административные </a:t>
                    </a:r>
                    <a:r>
                      <a:rPr lang="ru-RU" sz="1200" dirty="0">
                        <a:latin typeface="Georgia" pitchFamily="18" charset="0"/>
                      </a:rPr>
                      <a:t>платежи и сборы; 0,3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8348105766025999"/>
                  <c:y val="-5.662287523608489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>
                        <a:latin typeface="Georgia" pitchFamily="18" charset="0"/>
                        <a:cs typeface="Times New Roman" pitchFamily="18" charset="0"/>
                      </a:rPr>
                      <a:t>Штрафы, санкции, возмещение ущерба; 21,3</a:t>
                    </a:r>
                    <a:endParaRPr lang="ru-RU" b="1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223225145637286E-2"/>
                  <c:y val="-0.113145990084572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Georgia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Доходы от использования имущества, находящегося в государственной собственности </c:v>
                </c:pt>
                <c:pt idx="1">
                  <c:v>Платежи при пользовании природными ресурсами</c:v>
                </c:pt>
                <c:pt idx="2">
                  <c:v>Доходы от оказания платных услуг (работ) и компенсации затрат государства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Административные платежи и сборы</c:v>
                </c:pt>
                <c:pt idx="5">
                  <c:v>Штрафы, санкции, возмещение ущерба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7.3</c:v>
                </c:pt>
                <c:pt idx="1">
                  <c:v>19.2</c:v>
                </c:pt>
                <c:pt idx="2">
                  <c:v>46.8</c:v>
                </c:pt>
                <c:pt idx="3">
                  <c:v>5.0999999999999996</c:v>
                </c:pt>
                <c:pt idx="4">
                  <c:v>0.3</c:v>
                </c:pt>
                <c:pt idx="5">
                  <c:v>21.3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3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914538121759168E-2"/>
          <c:y val="0.13155112277631964"/>
          <c:w val="0.82317464733869472"/>
          <c:h val="0.813761609652655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</a:ln>
          </c:spPr>
          <c:explosion val="40"/>
          <c:dPt>
            <c:idx val="0"/>
            <c:bubble3D val="0"/>
            <c:spPr>
              <a:gradFill>
                <a:gsLst>
                  <a:gs pos="0">
                    <a:srgbClr val="4BACC6">
                      <a:lumMod val="50000"/>
                    </a:srgbClr>
                  </a:gs>
                  <a:gs pos="21001">
                    <a:srgbClr val="4BACC6">
                      <a:lumMod val="75000"/>
                    </a:srgbClr>
                  </a:gs>
                  <a:gs pos="41000">
                    <a:srgbClr val="1A8D48"/>
                  </a:gs>
                  <a:gs pos="78000">
                    <a:srgbClr val="4BACC6">
                      <a:lumMod val="75000"/>
                    </a:srgbClr>
                  </a:gs>
                  <a:gs pos="73000">
                    <a:srgbClr val="4BACC6">
                      <a:lumMod val="40000"/>
                      <a:lumOff val="60000"/>
                    </a:srgbClr>
                  </a:gs>
                  <a:gs pos="56000">
                    <a:srgbClr val="4BACC6">
                      <a:lumMod val="60000"/>
                      <a:lumOff val="40000"/>
                    </a:srgbClr>
                  </a:gs>
                  <a:gs pos="89000">
                    <a:srgbClr val="4BACC6">
                      <a:lumMod val="50000"/>
                    </a:srgbClr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gradFill>
                <a:gsLst>
                  <a:gs pos="0">
                    <a:srgbClr val="C00000"/>
                  </a:gs>
                  <a:gs pos="21001">
                    <a:srgbClr val="FF0000"/>
                  </a:gs>
                  <a:gs pos="44000">
                    <a:srgbClr val="F79646">
                      <a:lumMod val="75000"/>
                    </a:srgbClr>
                  </a:gs>
                  <a:gs pos="77000">
                    <a:srgbClr val="FFFF00"/>
                  </a:gs>
                  <a:gs pos="59000">
                    <a:srgbClr val="EE3F17"/>
                  </a:gs>
                  <a:gs pos="88000">
                    <a:srgbClr val="E81766"/>
                  </a:gs>
                  <a:gs pos="100000">
                    <a:srgbClr val="4BACC6"/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9"/>
            <c:spPr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64000">
                    <a:srgbClr val="1A8D48"/>
                  </a:gs>
                  <a:gs pos="77000">
                    <a:srgbClr val="FFFF00"/>
                  </a:gs>
                  <a:gs pos="73000">
                    <a:sysClr val="window" lastClr="FFFFFF"/>
                  </a:gs>
                  <a:gs pos="77000">
                    <a:sysClr val="windowText" lastClr="000000"/>
                  </a:gs>
                  <a:gs pos="89000">
                    <a:srgbClr val="A603AB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4.4871794871794872E-2"/>
                  <c:y val="0.2689159521726450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Georgia" pitchFamily="18" charset="0"/>
                      </a:rPr>
                      <a:t>Налог на прибыль организаций (за исключением консолидирован-ных групп </a:t>
                    </a:r>
                    <a:r>
                      <a:rPr lang="ru-RU" sz="1200" dirty="0" err="1" smtClean="0">
                        <a:latin typeface="Georgia" pitchFamily="18" charset="0"/>
                      </a:rPr>
                      <a:t>налогоплатель-щиков</a:t>
                    </a:r>
                    <a:r>
                      <a:rPr lang="ru-RU" sz="1200" smtClean="0">
                        <a:latin typeface="Georgia" pitchFamily="18" charset="0"/>
                      </a:rPr>
                      <a:t>); </a:t>
                    </a:r>
                    <a:r>
                      <a:rPr lang="ru-RU" sz="1200" dirty="0">
                        <a:latin typeface="Georgia" pitchFamily="18" charset="0"/>
                      </a:rPr>
                      <a:t>36,5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07990107005855"/>
                  <c:y val="-2.7018955963837854E-3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Налог на имущество организаций по имуществу, не входящему в Единую систему газоснабжения; 17,4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1172353455818025E-2"/>
                  <c:y val="-0.1274076407115777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966283060771226E-4"/>
                  <c:y val="-7.5033420822397195E-2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Транспортный налог с организаций; 2,4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8648647284474057"/>
                  <c:y val="-0.15792989209682123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Georgia" pitchFamily="18" charset="0"/>
                      </a:rPr>
                      <a:t>Административ-ные платежи и сборы; 0,3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1293341865835674"/>
                  <c:y val="-9.851034800190704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>
                        <a:latin typeface="Georgia" pitchFamily="18" charset="0"/>
                        <a:cs typeface="Times New Roman" pitchFamily="18" charset="0"/>
                      </a:rPr>
                      <a:t>Штрафы, санкции, возмещение ущерба; 21,3</a:t>
                    </a:r>
                    <a:endParaRPr lang="ru-RU" b="1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223225145637286E-2"/>
                  <c:y val="-0.113145990084572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Georgia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прибыль организаций (за исключением консолидированных групп налогоплательщиков)</c:v>
                </c:pt>
                <c:pt idx="1">
                  <c:v>Налог на имущество организаций по имуществу, не входящему в Единую систему газоснабжения </c:v>
                </c:pt>
                <c:pt idx="2">
                  <c:v>Транспортный налог с физических лиц</c:v>
                </c:pt>
                <c:pt idx="3">
                  <c:v>Транспортный налог с организаций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36.5</c:v>
                </c:pt>
                <c:pt idx="1">
                  <c:v>17.399999999999999</c:v>
                </c:pt>
                <c:pt idx="2">
                  <c:v>39.5</c:v>
                </c:pt>
                <c:pt idx="3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60"/>
      <c:rotY val="10"/>
      <c:rAngAx val="0"/>
      <c:perspective val="18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353637512929549"/>
          <c:y val="0.24854173228346457"/>
          <c:w val="0.61635542712660296"/>
          <c:h val="0.518900482600965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5875">
              <a:solidFill>
                <a:sysClr val="windowText" lastClr="000000"/>
              </a:solidFill>
            </a:ln>
          </c:spPr>
          <c:explosion val="25"/>
          <c:dPt>
            <c:idx val="0"/>
            <c:bubble3D val="0"/>
            <c:spPr>
              <a:solidFill>
                <a:srgbClr val="1328F1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92D05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F4771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spPr>
              <a:solidFill>
                <a:srgbClr val="FF00FF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spPr>
              <a:solidFill>
                <a:srgbClr val="FFFF0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spPr>
              <a:solidFill>
                <a:srgbClr val="00B0F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spPr>
              <a:solidFill>
                <a:srgbClr val="FFC00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spPr>
              <a:solidFill>
                <a:srgbClr val="7030A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spPr>
              <a:solidFill>
                <a:srgbClr val="2EE6AD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spPr>
              <a:solidFill>
                <a:srgbClr val="FF000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12"/>
            <c:bubble3D val="0"/>
            <c:spPr>
              <a:solidFill>
                <a:srgbClr val="A5F3FB"/>
              </a:solidFill>
              <a:ln w="15875"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2.0150675609993195E-2"/>
                  <c:y val="-4.84481425140796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22827354913969"/>
                  <c:y val="-0.12408948863231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103780505697657"/>
                  <c:y val="-7.12708906932290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1910186208818328"/>
                  <c:y val="6.96856599266748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284714949705042"/>
                  <c:y val="0.191998632096433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8.7273135996889281E-2"/>
                  <c:y val="0.145667575397605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0291326431418295"/>
                  <c:y val="0.11823988930004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9.4723923398464076E-3"/>
                  <c:y val="0.144913563735083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6418853893263341"/>
                  <c:y val="0.13627000485863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9.9636458486167492E-2"/>
                  <c:y val="5.29229726016987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11362107514338486"/>
                  <c:y val="-3.35240528830130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14992356858170505"/>
                  <c:y val="-9.86647851093468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0.16340271702148343"/>
                  <c:y val="-9.66683901218952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0.13863346942743268"/>
                  <c:y val="-0.140270917191537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Лист1!$A$2:$A$15</c:f>
              <c:strCache>
                <c:ptCount val="14"/>
                <c:pt idx="0">
                  <c:v>Развитие с/х и регулирование рынковс/х продукции, сырья и продовольствия </c:v>
                </c:pt>
                <c:pt idx="1">
                  <c:v>Развитие системы социальной защиты населения </c:v>
                </c:pt>
                <c:pt idx="2">
                  <c:v>Развитие и сохранение культуры и искусства </c:v>
                </c:pt>
                <c:pt idx="3">
                  <c:v>Охрана окружающей среды </c:v>
                </c:pt>
                <c:pt idx="4">
                  <c:v>Модернизация ЖКК, энергосбережение и повышение энергетической эффективности</c:v>
                </c:pt>
                <c:pt idx="5">
                  <c:v>Развитие здравоохранения </c:v>
                </c:pt>
                <c:pt idx="6">
                  <c:v>Обесечение доступным и качественным жильем населения </c:v>
                </c:pt>
                <c:pt idx="7">
                  <c:v>Экономическое развитие и инновационная экономика </c:v>
                </c:pt>
                <c:pt idx="8">
                  <c:v>Развитие физической культуры и спорта на территории </c:v>
                </c:pt>
                <c:pt idx="9">
                  <c:v>Повышение эффект-ти деят-ти органов государственной власти и управления </c:v>
                </c:pt>
                <c:pt idx="10">
                  <c:v>Снижение рисков и смягчение последствий чрезвычайных ситуаций природного и техногеннго характера</c:v>
                </c:pt>
                <c:pt idx="11">
                  <c:v>Развитие образования </c:v>
                </c:pt>
                <c:pt idx="12">
                  <c:v>Развитие транспортной системы</c:v>
                </c:pt>
                <c:pt idx="13">
                  <c:v>Непрограммные расходы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1647207.5</c:v>
                </c:pt>
                <c:pt idx="1">
                  <c:v>8892435.0999999996</c:v>
                </c:pt>
                <c:pt idx="2">
                  <c:v>416234.8</c:v>
                </c:pt>
                <c:pt idx="3">
                  <c:v>1081173.3</c:v>
                </c:pt>
                <c:pt idx="4">
                  <c:v>3721942.4</c:v>
                </c:pt>
                <c:pt idx="5">
                  <c:v>9623182.5</c:v>
                </c:pt>
                <c:pt idx="6">
                  <c:v>916416.5</c:v>
                </c:pt>
                <c:pt idx="7">
                  <c:v>2465736.6</c:v>
                </c:pt>
                <c:pt idx="8">
                  <c:v>292654.3</c:v>
                </c:pt>
                <c:pt idx="9">
                  <c:v>7751555.0999999996</c:v>
                </c:pt>
                <c:pt idx="10">
                  <c:v>931291.6</c:v>
                </c:pt>
                <c:pt idx="11">
                  <c:v>10177815</c:v>
                </c:pt>
                <c:pt idx="12">
                  <c:v>4976891.3</c:v>
                </c:pt>
                <c:pt idx="13" formatCode="General">
                  <c:v>788879.3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210"/>
      <c:rAngAx val="0"/>
      <c:perspective val="8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024828207153718"/>
          <c:y val="3.5451841247116839E-2"/>
          <c:w val="0.66034740179453821"/>
          <c:h val="0.65043846574627506"/>
        </c:manualLayout>
      </c:layout>
      <c:pie3DChart>
        <c:varyColors val="1"/>
        <c:ser>
          <c:idx val="0"/>
          <c:order val="0"/>
          <c:spPr>
            <a:ln w="15875">
              <a:solidFill>
                <a:sysClr val="windowText" lastClr="000000"/>
              </a:solidFill>
            </a:ln>
          </c:spPr>
          <c:explosion val="25"/>
          <c:dPt>
            <c:idx val="0"/>
            <c:bubble3D val="0"/>
            <c:spPr>
              <a:solidFill>
                <a:srgbClr val="00FF00"/>
              </a:solidFill>
              <a:ln w="15875"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gradFill flip="none" rotWithShape="1">
                <a:gsLst>
                  <a:gs pos="84000">
                    <a:srgbClr val="9BBB59">
                      <a:lumMod val="60000"/>
                      <a:lumOff val="40000"/>
                    </a:srgbClr>
                  </a:gs>
                  <a:gs pos="70425">
                    <a:srgbClr val="9BBB59">
                      <a:lumMod val="75000"/>
                    </a:srgbClr>
                  </a:gs>
                  <a:gs pos="59150">
                    <a:srgbClr val="EEECE1">
                      <a:lumMod val="25000"/>
                    </a:srgbClr>
                  </a:gs>
                  <a:gs pos="40007">
                    <a:srgbClr val="EEECE1">
                      <a:lumMod val="75000"/>
                    </a:srgbClr>
                  </a:gs>
                  <a:gs pos="31252">
                    <a:srgbClr val="1F497D">
                      <a:lumMod val="40000"/>
                      <a:lumOff val="60000"/>
                    </a:srgbClr>
                  </a:gs>
                  <a:gs pos="20429">
                    <a:srgbClr val="1F497D">
                      <a:lumMod val="60000"/>
                      <a:lumOff val="40000"/>
                    </a:srgbClr>
                  </a:gs>
                  <a:gs pos="8350">
                    <a:srgbClr val="1F497D">
                      <a:lumMod val="75000"/>
                    </a:srgbClr>
                  </a:gs>
                  <a:gs pos="0">
                    <a:srgbClr val="1F497D">
                      <a:lumMod val="50000"/>
                    </a:srgbClr>
                  </a:gs>
                  <a:gs pos="50000">
                    <a:srgbClr val="EEECE1">
                      <a:lumMod val="75000"/>
                    </a:srgbClr>
                  </a:gs>
                  <a:gs pos="100000">
                    <a:srgbClr val="9BBB59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5875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gradFill>
                <a:gsLst>
                  <a:gs pos="84000">
                    <a:srgbClr val="8064A2">
                      <a:lumMod val="50000"/>
                    </a:srgbClr>
                  </a:gs>
                  <a:gs pos="70425">
                    <a:srgbClr val="8064A2">
                      <a:lumMod val="75000"/>
                    </a:srgbClr>
                  </a:gs>
                  <a:gs pos="59150">
                    <a:srgbClr val="8064A2">
                      <a:lumMod val="60000"/>
                      <a:lumOff val="40000"/>
                    </a:srgbClr>
                  </a:gs>
                  <a:gs pos="40007">
                    <a:srgbClr val="F79646">
                      <a:lumMod val="60000"/>
                      <a:lumOff val="40000"/>
                    </a:srgbClr>
                  </a:gs>
                  <a:gs pos="31252">
                    <a:srgbClr val="F79646">
                      <a:lumMod val="75000"/>
                    </a:srgbClr>
                  </a:gs>
                  <a:gs pos="20429">
                    <a:srgbClr val="F79646">
                      <a:lumMod val="50000"/>
                    </a:srgbClr>
                  </a:gs>
                  <a:gs pos="8350">
                    <a:srgbClr val="FF0000"/>
                  </a:gs>
                  <a:gs pos="0">
                    <a:srgbClr val="C00000"/>
                  </a:gs>
                  <a:gs pos="50000">
                    <a:srgbClr val="8064A2">
                      <a:lumMod val="40000"/>
                      <a:lumOff val="60000"/>
                    </a:srgbClr>
                  </a:gs>
                  <a:gs pos="100000">
                    <a:srgbClr val="C00000"/>
                  </a:gs>
                </a:gsLst>
                <a:path path="circle">
                  <a:fillToRect l="100000" t="100000"/>
                </a:path>
              </a:gradFill>
              <a:ln w="15875"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FF0000"/>
              </a:solidFill>
              <a:ln w="15875"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0.14832288671021981"/>
                  <c:y val="9.2622749519059203E-2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  <a:cs typeface="Times New Roman" pitchFamily="18" charset="0"/>
                      </a:rPr>
                      <a:t>Р</a:t>
                    </a:r>
                    <a:r>
                      <a:rPr lang="ru-RU" sz="1100">
                        <a:latin typeface="Georgia" pitchFamily="18" charset="0"/>
                      </a:rPr>
                      <a:t>азвитие транспортного комплекса;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 (333,6 млн.руб.)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 6,7%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5215823014200606"/>
                  <c:y val="7.591737345639514E-2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sz="1100">
                        <a:latin typeface="Georgia" pitchFamily="18" charset="0"/>
                      </a:rPr>
                      <a:t>беспечение дорожной деятельности в отношении автомобильных дорог общего пользования регионального и межмуниципального значения; 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(3005</a:t>
                    </a:r>
                    <a:r>
                      <a:rPr lang="ru-RU" sz="1100" baseline="0">
                        <a:latin typeface="Georgia" pitchFamily="18" charset="0"/>
                      </a:rPr>
                      <a:t> млн. руб.) 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60,4%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7703178699634468E-2"/>
                  <c:y val="0.13480556253983475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  <a:cs typeface="Times New Roman" pitchFamily="18" charset="0"/>
                      </a:rPr>
                      <a:t>Ф</a:t>
                    </a:r>
                    <a:r>
                      <a:rPr lang="ru-RU" sz="1100">
                        <a:latin typeface="Georgia" pitchFamily="18" charset="0"/>
                      </a:rPr>
                      <a:t>инансовое обеспечение объектов капитального строительства и реконструкция автомобильных дорог общего пользования регионального или межмуниципального значения; 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(587,5 млн.руб.) 11,8%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171928073565596E-3"/>
                  <c:y val="0.13077695314555693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sz="1100">
                        <a:latin typeface="Georgia" pitchFamily="18" charset="0"/>
                      </a:rPr>
                      <a:t>одействие развитию автомобильных дорог общего пользования местного значения;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 (953,8 млн.руб.)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 19,2%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7539517467093846E-2"/>
                  <c:y val="0.14296839824814786"/>
                </c:manualLayout>
              </c:layout>
              <c:tx>
                <c:rich>
                  <a:bodyPr/>
                  <a:lstStyle/>
                  <a:p>
                    <a:r>
                      <a:rPr lang="ru-RU" sz="1100">
                        <a:latin typeface="Georgia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sz="1100">
                        <a:latin typeface="Georgia" pitchFamily="18" charset="0"/>
                      </a:rPr>
                      <a:t>беспечение реализации основных направлений государственной политики в сфере реализации государственной программы; 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(96,5 млн.руб.)</a:t>
                    </a:r>
                  </a:p>
                  <a:p>
                    <a:r>
                      <a:rPr lang="ru-RU" sz="1100">
                        <a:latin typeface="Georgia" pitchFamily="18" charset="0"/>
                      </a:rPr>
                      <a:t> 1,9%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100" b="1">
                    <a:latin typeface="Georgia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Лист7!$A$3:$A$7</c:f>
              <c:strCache>
                <c:ptCount val="5"/>
                <c:pt idx="0">
                  <c:v>Развитие транспортного комплекса</c:v>
                </c:pt>
                <c:pt idx="1">
                  <c:v>Обеспечение дорожной деятельности в отношении автомобильных дорог общего пользования регионального и межмуниципального значения</c:v>
                </c:pt>
                <c:pt idx="2">
                  <c:v>Финансовое обеспечение объектов капитального строительства и реконструкция автомобильных дорог общего пользования регионального или межмуниципального значения</c:v>
                </c:pt>
                <c:pt idx="3">
                  <c:v>Содействие развитию автомобильных дорог общего пользования местного значения</c:v>
                </c:pt>
                <c:pt idx="4">
                  <c:v>Обеспечение реализации основных направлений государственной политики в сфере реализации государственной программы</c:v>
                </c:pt>
              </c:strCache>
            </c:strRef>
          </c:cat>
          <c:val>
            <c:numRef>
              <c:f>Лист7!$B$3:$B$7</c:f>
              <c:numCache>
                <c:formatCode>General</c:formatCode>
                <c:ptCount val="5"/>
                <c:pt idx="0">
                  <c:v>333677.59999999998</c:v>
                </c:pt>
                <c:pt idx="1">
                  <c:v>3005181.1</c:v>
                </c:pt>
                <c:pt idx="2">
                  <c:v>587577</c:v>
                </c:pt>
                <c:pt idx="3">
                  <c:v>953892.3</c:v>
                </c:pt>
                <c:pt idx="4">
                  <c:v>96563.3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31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15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80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62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80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6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82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45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30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00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9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859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5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01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4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26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8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9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8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7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51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B7D3-414E-4512-834E-165F886400F2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44625-228B-4BB3-97E7-1AFFBB79D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0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B7D3-414E-4512-834E-165F886400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44625-228B-4BB3-97E7-1AFFBB79DD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9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5418">
              <a:schemeClr val="bg1">
                <a:lumMod val="65000"/>
              </a:schemeClr>
            </a:gs>
            <a:gs pos="53736">
              <a:schemeClr val="tx2">
                <a:lumMod val="40000"/>
                <a:lumOff val="60000"/>
              </a:schemeClr>
            </a:gs>
            <a:gs pos="20424">
              <a:srgbClr val="002060"/>
            </a:gs>
            <a:gs pos="0">
              <a:schemeClr val="tx2">
                <a:lumMod val="75000"/>
              </a:schemeClr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38437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ЗАКЛЮЧЕНИЕ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КОНТРОЛЬНО-СЧЕТНОЙ ПАЛАТЫ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АМУРСКОЙ ОБЛАСТИ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НА ПРОЕКТ ЗАКОНА АМУРСКОЙ ОБЛАСТИ </a:t>
            </a:r>
            <a:r>
              <a:rPr lang="ru-RU" sz="1600" dirty="0" smtClean="0">
                <a:latin typeface="Georgia" pitchFamily="18" charset="0"/>
              </a:rPr>
              <a:t/>
            </a:r>
            <a:br>
              <a:rPr lang="ru-RU" sz="1600" dirty="0" smtClean="0">
                <a:latin typeface="Georgia" pitchFamily="18" charset="0"/>
              </a:rPr>
            </a:br>
            <a:endParaRPr lang="ru-RU" sz="1600" dirty="0">
              <a:latin typeface="Georgi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3501008"/>
            <a:ext cx="7776864" cy="29523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«ОБ ИСПОЛНЕНИИ ОБЛАСТНОГО БЮДЖЕТА 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ЗА 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2018 ГОД»</a:t>
            </a:r>
          </a:p>
          <a:p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Основные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причины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неисполнения бюджетных ассигнований 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областного бюджета за 2018 год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Экономия средств по результатам проведения конкурсных процедур</a:t>
            </a:r>
          </a:p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Перечисление из областного бюджета межбюджетных трансфертов в пределах сумм, необходимых для оплаты денежных обязательств муниципальных образований</a:t>
            </a:r>
          </a:p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Оплата расходов в размере фактического исполнения на основании актов выполненных работ</a:t>
            </a:r>
          </a:p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Неисполнение поставщиками, подрядчиками контрактных обязательств в части соблюдения сроков, определенных государственными контрактами</a:t>
            </a:r>
          </a:p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Отсутствие потребности в средствах, предоставление которых носит заявительный характер, что связано с уменьшением количества получателей бюджетных средств</a:t>
            </a:r>
          </a:p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Признание конкурса на закупку товаров, работ, услуг для государственных (муниципальных) нужд несостоявшимся</a:t>
            </a:r>
          </a:p>
          <a:p>
            <a:pPr>
              <a:lnSpc>
                <a:spcPct val="134000"/>
              </a:lnSpc>
            </a:pPr>
            <a:r>
              <a:rPr lang="ru-RU" sz="3300" b="1" dirty="0">
                <a:latin typeface="Georgia" pitchFamily="18" charset="0"/>
              </a:rPr>
              <a:t>Не распределены средства резервного фонда Правительства Амурской области в связи с отсутствием необходимости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4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15000"/>
              </a:lnSpc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  <a:cs typeface="Times New Roman"/>
              </a:rPr>
              <a:t>Основные направления расходов по государственной программе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«Развитие транспортной системы Амурской области на 2014–2020 годы»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  <a:cs typeface="Times New Roman"/>
              </a:rPr>
              <a:t>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  <a:cs typeface="Times New Roman"/>
              </a:rPr>
              <a:t>в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  <a:cs typeface="Times New Roman"/>
              </a:rPr>
              <a:t>2018 году, млн. руб.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Calibri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278343"/>
              </p:ext>
            </p:extLst>
          </p:nvPr>
        </p:nvGraphicFramePr>
        <p:xfrm>
          <a:off x="107504" y="980728"/>
          <a:ext cx="87849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9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5418">
              <a:schemeClr val="bg1">
                <a:lumMod val="65000"/>
              </a:schemeClr>
            </a:gs>
            <a:gs pos="53736">
              <a:schemeClr val="tx2">
                <a:lumMod val="40000"/>
                <a:lumOff val="60000"/>
              </a:schemeClr>
            </a:gs>
            <a:gs pos="20424">
              <a:srgbClr val="002060"/>
            </a:gs>
            <a:gs pos="0">
              <a:schemeClr val="tx2">
                <a:lumMod val="75000"/>
              </a:schemeClr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38437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ЗАКЛЮЧЕНИЕ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КОНТРОЛЬНО-СЧЕТНОЙ ПАЛАТЫ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АМУРСКОЙ ОБЛАСТИ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НА ПРОЕКТ ЗАКОНА АМУРСКОЙ ОБЛАСТИ </a:t>
            </a:r>
            <a:r>
              <a:rPr lang="ru-RU" sz="1600" dirty="0" smtClean="0">
                <a:latin typeface="Georgia" pitchFamily="18" charset="0"/>
              </a:rPr>
              <a:t/>
            </a:r>
            <a:br>
              <a:rPr lang="ru-RU" sz="1600" dirty="0" smtClean="0">
                <a:latin typeface="Georgia" pitchFamily="18" charset="0"/>
              </a:rPr>
            </a:br>
            <a:endParaRPr lang="ru-RU" sz="1600" dirty="0">
              <a:latin typeface="Georgi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3501008"/>
            <a:ext cx="7776864" cy="29523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«ОБ ИСПОЛНЕНИИ ОБЛАСТНОГО БЮДЖЕТА 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ЗА 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2018 ГОД»</a:t>
            </a:r>
          </a:p>
          <a:p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indent="450215">
              <a:lnSpc>
                <a:spcPct val="115000"/>
              </a:lnSpc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Результаты исполнения консолидированного бюджета Амурской области за 2014-2018 годы, млн. руб.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  <a:cs typeface="Times New Roman"/>
              </a:rPr>
              <a:t> 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67291"/>
              </p:ext>
            </p:extLst>
          </p:nvPr>
        </p:nvGraphicFramePr>
        <p:xfrm>
          <a:off x="107504" y="1052736"/>
          <a:ext cx="903649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9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4900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Структура расходов консолидированного бюджета области за 2018 год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123151"/>
              </p:ext>
            </p:extLst>
          </p:nvPr>
        </p:nvGraphicFramePr>
        <p:xfrm>
          <a:off x="107504" y="764704"/>
          <a:ext cx="892899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400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Динамика исполнения консолидированного бюджета (дефицит, профицит) за 2013-2018 годы, млн. рублей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0033"/>
              </p:ext>
            </p:extLst>
          </p:nvPr>
        </p:nvGraphicFramePr>
        <p:xfrm>
          <a:off x="179512" y="908720"/>
          <a:ext cx="878497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13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49006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Динамика</a:t>
            </a:r>
            <a:r>
              <a:rPr lang="ru-RU" sz="1600" b="1" dirty="0" smtClean="0">
                <a:effectLst/>
                <a:latin typeface="Georgia" pitchFamily="18" charset="0"/>
                <a:ea typeface="Calibri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поступления</a:t>
            </a:r>
            <a:r>
              <a:rPr lang="ru-RU" sz="1600" b="1" dirty="0" smtClean="0">
                <a:effectLst/>
                <a:latin typeface="Georgia" pitchFamily="18" charset="0"/>
                <a:ea typeface="Calibri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доходов</a:t>
            </a:r>
            <a:r>
              <a:rPr lang="ru-RU" sz="1600" b="1" dirty="0" smtClean="0">
                <a:effectLst/>
                <a:latin typeface="Georgia" pitchFamily="18" charset="0"/>
                <a:ea typeface="Calibri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областного</a:t>
            </a:r>
            <a:r>
              <a:rPr lang="ru-RU" sz="1600" b="1" dirty="0" smtClean="0">
                <a:effectLst/>
                <a:latin typeface="Georgia" pitchFamily="18" charset="0"/>
                <a:ea typeface="Calibri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бюджета</a:t>
            </a:r>
            <a:r>
              <a:rPr lang="ru-RU" sz="1600" b="1" dirty="0" smtClean="0">
                <a:effectLst/>
                <a:latin typeface="Georgia" pitchFamily="18" charset="0"/>
                <a:ea typeface="Calibri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за</a:t>
            </a:r>
            <a:r>
              <a:rPr lang="ru-RU" sz="1600" b="1" dirty="0" smtClean="0">
                <a:effectLst/>
                <a:latin typeface="Georgia" pitchFamily="18" charset="0"/>
                <a:ea typeface="Calibri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2012-2018 г.г., млн. руб.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523888"/>
              </p:ext>
            </p:extLst>
          </p:nvPr>
        </p:nvGraphicFramePr>
        <p:xfrm>
          <a:off x="107504" y="692696"/>
          <a:ext cx="892899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885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Структура доходов областного бюджета, поступивших 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в 2018 году, в процентах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292089"/>
              </p:ext>
            </p:extLst>
          </p:nvPr>
        </p:nvGraphicFramePr>
        <p:xfrm>
          <a:off x="107504" y="764704"/>
          <a:ext cx="892899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74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56207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Структура неналоговых доходов областного бюджета, поступивших в 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2018 году, в процентах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567633"/>
              </p:ext>
            </p:extLst>
          </p:nvPr>
        </p:nvGraphicFramePr>
        <p:xfrm>
          <a:off x="107504" y="764704"/>
          <a:ext cx="90010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70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92211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Структура дебиторской задолженности (недоимки) </a:t>
            </a:r>
            <a:r>
              <a:rPr lang="ru-RU" sz="1800" b="1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по основным налогам главного администратора доходов областного бюджета – Управления  Федеральной налоговой службы по Амурской области за 2018 год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, в процентах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998313"/>
              </p:ext>
            </p:extLst>
          </p:nvPr>
        </p:nvGraphicFramePr>
        <p:xfrm>
          <a:off x="251520" y="908720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51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Структура расходов за 2018 год, отражающая направление бюджетных средств на выполнение органами государственной власти области основных функций и решение социально-экономических задач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969680"/>
              </p:ext>
            </p:extLst>
          </p:nvPr>
        </p:nvGraphicFramePr>
        <p:xfrm>
          <a:off x="179512" y="980728"/>
          <a:ext cx="878497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33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701</Words>
  <Application>Microsoft Office PowerPoint</Application>
  <PresentationFormat>Экран (4:3)</PresentationFormat>
  <Paragraphs>131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ЗАКЛЮЧЕНИЕ  КОНТРОЛЬНО-СЧЕТНОЙ ПАЛАТЫ  АМУРСКОЙ ОБЛАСТИ  НА ПРОЕКТ ЗАКОНА АМУРСКОЙ ОБЛАСТИ  </vt:lpstr>
      <vt:lpstr>Результаты исполнения консолидированного бюджета Амурской области за 2014-2018 годы, млн. руб. </vt:lpstr>
      <vt:lpstr>Структура расходов консолидированного бюджета области за 2018 год</vt:lpstr>
      <vt:lpstr>Динамика исполнения консолидированного бюджета (дефицит, профицит) за 2013-2018 годы, млн. рублей</vt:lpstr>
      <vt:lpstr>Динамика поступления доходов областного бюджета за 2012-2018 г.г., млн. руб.</vt:lpstr>
      <vt:lpstr>Структура доходов областного бюджета, поступивших  в 2018 году, в процентах</vt:lpstr>
      <vt:lpstr>Структура неналоговых доходов областного бюджета, поступивших в  2018 году, в процентах</vt:lpstr>
      <vt:lpstr>Структура дебиторской задолженности (недоимки) по основным налогам главного администратора доходов областного бюджета – Управления  Федеральной налоговой службы по Амурской области за 2018 год, в процентах</vt:lpstr>
      <vt:lpstr>Структура расходов за 2018 год, отражающая направление бюджетных средств на выполнение органами государственной власти области основных функций и решение социально-экономических задач</vt:lpstr>
      <vt:lpstr>Основные причины неисполнения бюджетных ассигнований  областного бюджета за 2018 год</vt:lpstr>
      <vt:lpstr>Основные направления расходов по государственной программе «Развитие транспортной системы Амурской области на 2014–2020 годы» в 2018 году, млн. руб.</vt:lpstr>
      <vt:lpstr>ЗАКЛЮЧЕНИЕ  КОНТРОЛЬНО-СЧЕТНОЙ ПАЛАТЫ  АМУРСКОЙ ОБЛАСТИ  НА ПРОЕКТ ЗАКОНА АМУРСКОЙ ОБЛАСТИ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31</cp:revision>
  <dcterms:created xsi:type="dcterms:W3CDTF">2019-06-18T02:06:48Z</dcterms:created>
  <dcterms:modified xsi:type="dcterms:W3CDTF">2019-06-25T01:42:04Z</dcterms:modified>
</cp:coreProperties>
</file>